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477" r:id="rId2"/>
    <p:sldId id="385" r:id="rId3"/>
    <p:sldId id="386" r:id="rId4"/>
    <p:sldId id="387" r:id="rId5"/>
    <p:sldId id="383" r:id="rId6"/>
    <p:sldId id="384" r:id="rId7"/>
    <p:sldId id="382" r:id="rId8"/>
    <p:sldId id="380" r:id="rId9"/>
    <p:sldId id="379" r:id="rId10"/>
    <p:sldId id="373" r:id="rId11"/>
    <p:sldId id="370" r:id="rId12"/>
    <p:sldId id="372" r:id="rId13"/>
    <p:sldId id="362" r:id="rId14"/>
    <p:sldId id="359" r:id="rId15"/>
    <p:sldId id="361" r:id="rId16"/>
    <p:sldId id="367" r:id="rId17"/>
    <p:sldId id="368" r:id="rId18"/>
    <p:sldId id="364" r:id="rId19"/>
    <p:sldId id="366" r:id="rId20"/>
    <p:sldId id="377" r:id="rId21"/>
    <p:sldId id="375" r:id="rId22"/>
    <p:sldId id="376"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63300"/>
    <a:srgbClr val="0000FF"/>
    <a:srgbClr val="FF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40" autoAdjust="0"/>
    <p:restoredTop sz="94660"/>
  </p:normalViewPr>
  <p:slideViewPr>
    <p:cSldViewPr>
      <p:cViewPr varScale="1">
        <p:scale>
          <a:sx n="89" d="100"/>
          <a:sy n="89" d="100"/>
        </p:scale>
        <p:origin x="91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BD8CC7-786F-4068-B9E7-23EA504F5D6A}" type="datetimeFigureOut">
              <a:rPr lang="zh-CN" altLang="en-US" smtClean="0"/>
              <a:t>2018/12/7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72931D-8AEE-4D96-BF4D-D155114AEC48}" type="slidenum">
              <a:rPr lang="zh-CN" altLang="en-US" smtClean="0"/>
              <a:t>‹#›</a:t>
            </a:fld>
            <a:endParaRPr lang="zh-CN" altLang="en-US"/>
          </a:p>
        </p:txBody>
      </p:sp>
    </p:spTree>
    <p:extLst>
      <p:ext uri="{BB962C8B-B14F-4D97-AF65-F5344CB8AC3E}">
        <p14:creationId xmlns:p14="http://schemas.microsoft.com/office/powerpoint/2010/main" val="101993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2286000"/>
            <a:ext cx="7772400" cy="1143000"/>
          </a:xfrm>
        </p:spPr>
        <p:txBody>
          <a:bodyPr/>
          <a:lstStyle>
            <a:lvl1pPr>
              <a:defRPr/>
            </a:lvl1pPr>
          </a:lstStyle>
          <a:p>
            <a:pPr lvl="0"/>
            <a:r>
              <a:rPr lang="zh-CN" altLang="en-US" noProof="0"/>
              <a:t>单击此处编辑母版标题样式</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402153E-8826-4904-AF3C-6477DA5B43FE}"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583515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CEFFB83-16E4-4707-A8EE-95A412B83085}"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3893802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B59D972-659B-4282-B5AF-02326AEE7D5C}"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94095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16FA552-12CC-4F0A-B651-EDC671C8BEE4}"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283577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04AF5AB-290C-494C-8583-1EB0FDE097FE}"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2352460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9544782-2034-46B6-9E48-9E4D80C41225}"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4175573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7A77"/>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7A77"/>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61E8652-06BA-4BCF-9274-3F1F6DBEC2F2}"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352659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7A77"/>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7A77"/>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417AC3F-BB0F-43F3-B6BA-66E0EDFBA389}"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42885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7A77"/>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7A77"/>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DF8730E-2FCF-41DA-AF05-F46915CC429E}"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4216682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9225DF1-A9D7-4E97-90DF-91736327C250}"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262891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5F24B81-CF94-4D42-AFD8-693DF897B869}"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09839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301625" y="609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Rot="1" noChangeArrowheads="1"/>
          </p:cNvSpPr>
          <p:nvPr>
            <p:ph type="body" idx="1"/>
          </p:nvPr>
        </p:nvSpPr>
        <p:spPr bwMode="auto">
          <a:xfrm>
            <a:off x="301625" y="1905000"/>
            <a:ext cx="854075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0" name="Rectangle 4"/>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latin typeface="+mn-lt"/>
              </a:defRPr>
            </a:lvl1pPr>
          </a:lstStyle>
          <a:p>
            <a:pPr fontAlgn="base">
              <a:spcBef>
                <a:spcPct val="0"/>
              </a:spcBef>
              <a:spcAft>
                <a:spcPct val="0"/>
              </a:spcAft>
              <a:defRPr/>
            </a:pPr>
            <a:endParaRPr lang="en-US" altLang="zh-CN">
              <a:solidFill>
                <a:srgbClr val="007A77"/>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latin typeface="+mn-lt"/>
              </a:defRPr>
            </a:lvl1pPr>
          </a:lstStyle>
          <a:p>
            <a:pPr fontAlgn="base">
              <a:spcBef>
                <a:spcPct val="0"/>
              </a:spcBef>
              <a:spcAft>
                <a:spcPct val="0"/>
              </a:spcAft>
              <a:defRPr/>
            </a:pPr>
            <a:endParaRPr lang="en-US" altLang="zh-CN">
              <a:solidFill>
                <a:srgbClr val="007A77"/>
              </a:solidFill>
            </a:endParaRPr>
          </a:p>
        </p:txBody>
      </p:sp>
      <p:sp>
        <p:nvSpPr>
          <p:cNvPr id="4102" name="Rectangle 6"/>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latin typeface="+mn-lt"/>
              </a:defRPr>
            </a:lvl1pPr>
          </a:lstStyle>
          <a:p>
            <a:pPr fontAlgn="base">
              <a:spcBef>
                <a:spcPct val="0"/>
              </a:spcBef>
              <a:spcAft>
                <a:spcPct val="0"/>
              </a:spcAft>
              <a:defRPr/>
            </a:pPr>
            <a:fld id="{FEFB3ADB-FCEB-4615-95C1-753ABEDBE5B1}" type="slidenum">
              <a:rPr lang="en-US" altLang="zh-CN">
                <a:solidFill>
                  <a:srgbClr val="007A77"/>
                </a:solidFill>
              </a:rPr>
              <a:pPr fontAlgn="base">
                <a:spcBef>
                  <a:spcPct val="0"/>
                </a:spcBef>
                <a:spcAft>
                  <a:spcPct val="0"/>
                </a:spcAft>
                <a:defRPr/>
              </a:pPr>
              <a:t>‹#›</a:t>
            </a:fld>
            <a:endParaRPr lang="en-US" altLang="zh-CN">
              <a:solidFill>
                <a:srgbClr val="007A77"/>
              </a:solidFill>
            </a:endParaRPr>
          </a:p>
        </p:txBody>
      </p:sp>
    </p:spTree>
    <p:extLst>
      <p:ext uri="{BB962C8B-B14F-4D97-AF65-F5344CB8AC3E}">
        <p14:creationId xmlns:p14="http://schemas.microsoft.com/office/powerpoint/2010/main" val="655177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6.gif"/><Relationship Id="rId7" Type="http://schemas.openxmlformats.org/officeDocument/2006/relationships/image" Target="../media/image40.gif"/><Relationship Id="rId2" Type="http://schemas.openxmlformats.org/officeDocument/2006/relationships/image" Target="../media/image35.gif"/><Relationship Id="rId1" Type="http://schemas.openxmlformats.org/officeDocument/2006/relationships/slideLayout" Target="../slideLayouts/slideLayout7.xml"/><Relationship Id="rId6" Type="http://schemas.openxmlformats.org/officeDocument/2006/relationships/image" Target="../media/image39.gif"/><Relationship Id="rId5" Type="http://schemas.openxmlformats.org/officeDocument/2006/relationships/image" Target="../media/image38.gif"/><Relationship Id="rId4" Type="http://schemas.openxmlformats.org/officeDocument/2006/relationships/image" Target="../media/image37.gif"/></Relationships>
</file>

<file path=ppt/slides/_rels/slide1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7.xml"/><Relationship Id="rId5" Type="http://schemas.openxmlformats.org/officeDocument/2006/relationships/image" Target="../media/image44.gif"/><Relationship Id="rId4" Type="http://schemas.openxmlformats.org/officeDocument/2006/relationships/image" Target="../media/image43.gif"/></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8.jpe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jpeg"/><Relationship Id="rId5" Type="http://schemas.microsoft.com/office/2007/relationships/hdphoto" Target="../media/hdphoto3.wdp"/><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7.xml"/><Relationship Id="rId5" Type="http://schemas.openxmlformats.org/officeDocument/2006/relationships/image" Target="../media/image52.gif"/><Relationship Id="rId4" Type="http://schemas.openxmlformats.org/officeDocument/2006/relationships/image" Target="../media/image51.gif"/></Relationships>
</file>

<file path=ppt/slides/_rels/slide15.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7.xml"/><Relationship Id="rId5" Type="http://schemas.openxmlformats.org/officeDocument/2006/relationships/image" Target="../media/image56.gif"/><Relationship Id="rId4" Type="http://schemas.openxmlformats.org/officeDocument/2006/relationships/image" Target="../media/image55.gif"/></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gif"/><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gif"/><Relationship Id="rId1" Type="http://schemas.openxmlformats.org/officeDocument/2006/relationships/slideLayout" Target="../slideLayouts/slideLayout7.xml"/><Relationship Id="rId4" Type="http://schemas.openxmlformats.org/officeDocument/2006/relationships/image" Target="../media/image70.gif"/></Relationships>
</file>

<file path=ppt/slides/_rels/slide19.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gif"/><Relationship Id="rId1" Type="http://schemas.openxmlformats.org/officeDocument/2006/relationships/slideLayout" Target="../slideLayouts/slideLayout7.xml"/><Relationship Id="rId6" Type="http://schemas.openxmlformats.org/officeDocument/2006/relationships/image" Target="../media/image75.gif"/><Relationship Id="rId5" Type="http://schemas.openxmlformats.org/officeDocument/2006/relationships/image" Target="../media/image74.gif"/><Relationship Id="rId4" Type="http://schemas.openxmlformats.org/officeDocument/2006/relationships/image" Target="../media/image73.gif"/></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80.jpe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21.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7.xml"/><Relationship Id="rId5" Type="http://schemas.openxmlformats.org/officeDocument/2006/relationships/image" Target="../media/image84.gif"/><Relationship Id="rId4" Type="http://schemas.openxmlformats.org/officeDocument/2006/relationships/image" Target="../media/image83.gif"/></Relationships>
</file>

<file path=ppt/slides/_rels/slide22.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gif"/><Relationship Id="rId1" Type="http://schemas.openxmlformats.org/officeDocument/2006/relationships/slideLayout" Target="../slideLayouts/slideLayout7.xml"/><Relationship Id="rId5" Type="http://schemas.openxmlformats.org/officeDocument/2006/relationships/image" Target="../media/image88.gif"/><Relationship Id="rId4" Type="http://schemas.openxmlformats.org/officeDocument/2006/relationships/image" Target="../media/image87.gif"/></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7.xml"/><Relationship Id="rId5" Type="http://schemas.openxmlformats.org/officeDocument/2006/relationships/image" Target="../media/image21.gif"/><Relationship Id="rId4" Type="http://schemas.openxmlformats.org/officeDocument/2006/relationships/image" Target="../media/image20.gif"/></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7.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915816" y="620688"/>
            <a:ext cx="3059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err="1">
                <a:solidFill>
                  <a:srgbClr val="FF0000"/>
                </a:solidFill>
                <a:effectLst>
                  <a:outerShdw blurRad="38100" dist="38100" dir="2700000" algn="tl">
                    <a:srgbClr val="000000"/>
                  </a:outerShdw>
                </a:effectLst>
                <a:latin typeface="Times New Roman" pitchFamily="18" charset="0"/>
                <a:ea typeface="楷体" pitchFamily="49" charset="-122"/>
              </a:rPr>
              <a:t>NaCl</a:t>
            </a:r>
            <a:r>
              <a:rPr kumimoji="1" lang="zh-CN" altLang="en-US" sz="2800" b="1" dirty="0">
                <a:solidFill>
                  <a:srgbClr val="FF0000"/>
                </a:solidFill>
                <a:effectLst>
                  <a:outerShdw blurRad="38100" dist="38100" dir="2700000" algn="tl">
                    <a:srgbClr val="000000"/>
                  </a:outerShdw>
                </a:effectLst>
                <a:latin typeface="Times New Roman" pitchFamily="18" charset="0"/>
                <a:ea typeface="楷体" pitchFamily="49" charset="-122"/>
              </a:rPr>
              <a:t>中的</a:t>
            </a:r>
            <a:r>
              <a:rPr kumimoji="1" lang="en-US" altLang="zh-CN" sz="2800" b="1" dirty="0">
                <a:solidFill>
                  <a:srgbClr val="FF0000"/>
                </a:solidFill>
                <a:effectLst>
                  <a:outerShdw blurRad="38100" dist="38100" dir="2700000" algn="tl">
                    <a:srgbClr val="000000"/>
                  </a:outerShdw>
                </a:effectLst>
                <a:latin typeface="Times New Roman" pitchFamily="18" charset="0"/>
                <a:ea typeface="楷体" pitchFamily="49" charset="-122"/>
              </a:rPr>
              <a:t>4</a:t>
            </a:r>
            <a:r>
              <a:rPr kumimoji="1" lang="en-US" altLang="zh-CN" sz="2800" b="1" baseline="-25000" dirty="0">
                <a:solidFill>
                  <a:srgbClr val="FF0000"/>
                </a:solidFill>
                <a:effectLst>
                  <a:outerShdw blurRad="38100" dist="38100" dir="2700000" algn="tl">
                    <a:srgbClr val="000000"/>
                  </a:outerShdw>
                </a:effectLst>
                <a:latin typeface="Times New Roman" pitchFamily="18" charset="0"/>
                <a:ea typeface="楷体" pitchFamily="49" charset="-122"/>
              </a:rPr>
              <a:t>2</a:t>
            </a:r>
            <a:r>
              <a:rPr kumimoji="1" lang="zh-CN" altLang="en-US" sz="2800" b="1" dirty="0">
                <a:solidFill>
                  <a:srgbClr val="FF0000"/>
                </a:solidFill>
                <a:effectLst>
                  <a:outerShdw blurRad="38100" dist="38100" dir="2700000" algn="tl">
                    <a:srgbClr val="000000"/>
                  </a:outerShdw>
                </a:effectLst>
                <a:latin typeface="Times New Roman" pitchFamily="18" charset="0"/>
                <a:ea typeface="楷体" pitchFamily="49" charset="-122"/>
              </a:rPr>
              <a:t>螺旋轴</a:t>
            </a:r>
          </a:p>
        </p:txBody>
      </p:sp>
      <p:pic>
        <p:nvPicPr>
          <p:cNvPr id="3" name="Picture 8" descr="CS6N00017-螺旋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281" y="1556792"/>
            <a:ext cx="2760663" cy="44561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4682150" y="1582547"/>
            <a:ext cx="3429000" cy="4571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54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ext Box 3"/>
          <p:cNvSpPr txBox="1">
            <a:spLocks noChangeArrowheads="1"/>
          </p:cNvSpPr>
          <p:nvPr/>
        </p:nvSpPr>
        <p:spPr bwMode="auto">
          <a:xfrm>
            <a:off x="1654684" y="2964540"/>
            <a:ext cx="200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solidFill>
                  <a:srgbClr val="000000"/>
                </a:solidFill>
                <a:effectLst>
                  <a:outerShdw blurRad="38100" dist="38100" dir="2700000" algn="tl">
                    <a:srgbClr val="FFFFFF"/>
                  </a:outerShdw>
                </a:effectLst>
              </a:rPr>
              <a:t>TiO</a:t>
            </a:r>
            <a:r>
              <a:rPr lang="en-US" altLang="zh-CN" sz="2400" baseline="-30000" dirty="0">
                <a:solidFill>
                  <a:srgbClr val="000000"/>
                </a:solidFill>
                <a:effectLst>
                  <a:outerShdw blurRad="38100" dist="38100" dir="2700000" algn="tl">
                    <a:srgbClr val="FFFFFF"/>
                  </a:outerShdw>
                </a:effectLst>
              </a:rPr>
              <a:t>2</a:t>
            </a:r>
            <a:r>
              <a:rPr lang="en-US" altLang="zh-CN" sz="2400" dirty="0">
                <a:solidFill>
                  <a:srgbClr val="000000"/>
                </a:solidFill>
                <a:effectLst>
                  <a:outerShdw blurRad="38100" dist="38100" dir="2700000" algn="tl">
                    <a:srgbClr val="FFFFFF"/>
                  </a:outerShdw>
                </a:effectLst>
              </a:rPr>
              <a:t>(</a:t>
            </a:r>
            <a:r>
              <a:rPr lang="zh-CN" altLang="en-US" sz="2400" dirty="0">
                <a:solidFill>
                  <a:srgbClr val="000000"/>
                </a:solidFill>
                <a:effectLst>
                  <a:outerShdw blurRad="38100" dist="38100" dir="2700000" algn="tl">
                    <a:srgbClr val="FFFFFF"/>
                  </a:outerShdw>
                </a:effectLst>
              </a:rPr>
              <a:t>金红石</a:t>
            </a:r>
            <a:r>
              <a:rPr lang="en-US" altLang="zh-CN" sz="2400" dirty="0">
                <a:solidFill>
                  <a:srgbClr val="000000"/>
                </a:solidFill>
                <a:effectLst>
                  <a:outerShdw blurRad="38100" dist="38100" dir="2700000" algn="tl">
                    <a:srgbClr val="FFFFFF"/>
                  </a:outerShdw>
                </a:effectLst>
              </a:rPr>
              <a:t>) </a:t>
            </a: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884" y="361040"/>
            <a:ext cx="3213100"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871" y="361040"/>
            <a:ext cx="3357563"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902" name="Text Box 6"/>
          <p:cNvSpPr txBox="1">
            <a:spLocks noChangeArrowheads="1"/>
          </p:cNvSpPr>
          <p:nvPr/>
        </p:nvSpPr>
        <p:spPr bwMode="auto">
          <a:xfrm>
            <a:off x="5183696" y="2964540"/>
            <a:ext cx="24705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solidFill>
                  <a:srgbClr val="000000"/>
                </a:solidFill>
                <a:effectLst>
                  <a:outerShdw blurRad="38100" dist="38100" dir="2700000" algn="tl">
                    <a:srgbClr val="FFFFFF"/>
                  </a:outerShdw>
                </a:effectLst>
              </a:rPr>
              <a:t>CuFeS</a:t>
            </a:r>
            <a:r>
              <a:rPr lang="en-US" altLang="zh-CN" sz="2400" baseline="-30000" dirty="0">
                <a:solidFill>
                  <a:srgbClr val="000000"/>
                </a:solidFill>
                <a:effectLst>
                  <a:outerShdw blurRad="38100" dist="38100" dir="2700000" algn="tl">
                    <a:srgbClr val="FFFFFF"/>
                  </a:outerShdw>
                </a:effectLst>
              </a:rPr>
              <a:t>2</a:t>
            </a:r>
            <a:r>
              <a:rPr lang="en-US" altLang="zh-CN" sz="2400" dirty="0">
                <a:solidFill>
                  <a:srgbClr val="000000"/>
                </a:solidFill>
                <a:effectLst>
                  <a:outerShdw blurRad="38100" dist="38100" dir="2700000" algn="tl">
                    <a:srgbClr val="FFFFFF"/>
                  </a:outerShdw>
                </a:effectLst>
              </a:rPr>
              <a:t>(</a:t>
            </a:r>
            <a:r>
              <a:rPr lang="zh-CN" altLang="en-US" sz="2400" dirty="0">
                <a:solidFill>
                  <a:srgbClr val="000000"/>
                </a:solidFill>
                <a:effectLst>
                  <a:outerShdw blurRad="38100" dist="38100" dir="2700000" algn="tl">
                    <a:srgbClr val="FFFFFF"/>
                  </a:outerShdw>
                </a:effectLst>
              </a:rPr>
              <a:t>黄铜矿</a:t>
            </a:r>
            <a:r>
              <a:rPr lang="en-US" altLang="zh-CN" sz="2400" dirty="0">
                <a:solidFill>
                  <a:srgbClr val="000000"/>
                </a:solidFill>
                <a:effectLst>
                  <a:outerShdw blurRad="38100" dist="38100" dir="2700000" algn="tl">
                    <a:srgbClr val="FFFFFF"/>
                  </a:outerShdw>
                </a:effectLst>
              </a:rPr>
              <a:t>) </a:t>
            </a:r>
          </a:p>
        </p:txBody>
      </p:sp>
      <p:pic>
        <p:nvPicPr>
          <p:cNvPr id="80905" name="Picture 9" descr="scheelite1101050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3486658"/>
            <a:ext cx="3357563" cy="2517775"/>
          </a:xfrm>
          <a:prstGeom prst="rect">
            <a:avLst/>
          </a:prstGeom>
          <a:noFill/>
          <a:extLst>
            <a:ext uri="{909E8E84-426E-40DD-AFC4-6F175D3DCCD1}">
              <a14:hiddenFill xmlns:a14="http://schemas.microsoft.com/office/drawing/2010/main">
                <a:solidFill>
                  <a:srgbClr val="FFFFFF"/>
                </a:solidFill>
              </a14:hiddenFill>
            </a:ext>
          </a:extLst>
        </p:spPr>
      </p:pic>
      <p:sp>
        <p:nvSpPr>
          <p:cNvPr id="80906" name="Rectangle 10"/>
          <p:cNvSpPr>
            <a:spLocks noChangeArrowheads="1"/>
          </p:cNvSpPr>
          <p:nvPr/>
        </p:nvSpPr>
        <p:spPr bwMode="auto">
          <a:xfrm>
            <a:off x="6774108" y="5965489"/>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effectLst>
                  <a:outerShdw blurRad="38100" dist="38100" dir="2700000" algn="tl">
                    <a:srgbClr val="FFFFFF"/>
                  </a:outerShdw>
                </a:effectLst>
              </a:rPr>
              <a:t>白钨矿</a:t>
            </a:r>
          </a:p>
        </p:txBody>
      </p:sp>
      <p:pic>
        <p:nvPicPr>
          <p:cNvPr id="80907" name="Picture 11" descr="USA-B28-WULFENITE0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5080" y="3486658"/>
            <a:ext cx="2667000" cy="2519362"/>
          </a:xfrm>
          <a:prstGeom prst="rect">
            <a:avLst/>
          </a:prstGeom>
          <a:noFill/>
          <a:extLst>
            <a:ext uri="{909E8E84-426E-40DD-AFC4-6F175D3DCCD1}">
              <a14:hiddenFill xmlns:a14="http://schemas.microsoft.com/office/drawing/2010/main">
                <a:solidFill>
                  <a:srgbClr val="FFFFFF"/>
                </a:solidFill>
              </a14:hiddenFill>
            </a:ext>
          </a:extLst>
        </p:spPr>
      </p:pic>
      <p:sp>
        <p:nvSpPr>
          <p:cNvPr id="80908" name="Rectangle 12"/>
          <p:cNvSpPr>
            <a:spLocks noChangeArrowheads="1"/>
          </p:cNvSpPr>
          <p:nvPr/>
        </p:nvSpPr>
        <p:spPr bwMode="auto">
          <a:xfrm>
            <a:off x="3417242" y="596265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钼铅矿</a:t>
            </a:r>
          </a:p>
        </p:txBody>
      </p:sp>
      <p:sp>
        <p:nvSpPr>
          <p:cNvPr id="80909" name="Text Box 13"/>
          <p:cNvSpPr txBox="1">
            <a:spLocks noChangeArrowheads="1"/>
          </p:cNvSpPr>
          <p:nvPr/>
        </p:nvSpPr>
        <p:spPr bwMode="auto">
          <a:xfrm>
            <a:off x="526126" y="5301208"/>
            <a:ext cx="20907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effectLst>
                  <a:outerShdw blurRad="38100" dist="38100" dir="2700000" algn="tl">
                    <a:srgbClr val="000000"/>
                  </a:outerShdw>
                </a:effectLst>
              </a:rPr>
              <a:t>四方晶系 </a:t>
            </a:r>
          </a:p>
        </p:txBody>
      </p:sp>
    </p:spTree>
    <p:extLst>
      <p:ext uri="{BB962C8B-B14F-4D97-AF65-F5344CB8AC3E}">
        <p14:creationId xmlns:p14="http://schemas.microsoft.com/office/powerpoint/2010/main" val="3213326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719763" y="-6874"/>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49516" name="Picture 12"/>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468560" y="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49515" name="Picture 11"/>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2339752" y="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49508" name="Rectangle 4"/>
          <p:cNvSpPr>
            <a:spLocks noChangeArrowheads="1"/>
          </p:cNvSpPr>
          <p:nvPr/>
        </p:nvSpPr>
        <p:spPr bwMode="auto">
          <a:xfrm>
            <a:off x="2123728" y="404664"/>
            <a:ext cx="646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D</a:t>
            </a:r>
            <a:r>
              <a:rPr lang="en-US" altLang="zh-CN" sz="2400" b="1" baseline="-25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4</a:t>
            </a:r>
            <a:r>
              <a:rPr lang="en-US" altLang="zh-CN" sz="2400" b="1" i="1" baseline="-25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h</a:t>
            </a:r>
          </a:p>
        </p:txBody>
      </p:sp>
      <p:sp>
        <p:nvSpPr>
          <p:cNvPr id="149513" name="Text Box 9"/>
          <p:cNvSpPr txBox="1">
            <a:spLocks noChangeArrowheads="1"/>
          </p:cNvSpPr>
          <p:nvPr/>
        </p:nvSpPr>
        <p:spPr bwMode="auto">
          <a:xfrm>
            <a:off x="35496" y="2852936"/>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甘汞</a:t>
            </a:r>
          </a:p>
        </p:txBody>
      </p:sp>
      <p:sp>
        <p:nvSpPr>
          <p:cNvPr id="149514" name="Text Box 10"/>
          <p:cNvSpPr txBox="1">
            <a:spLocks noChangeArrowheads="1"/>
          </p:cNvSpPr>
          <p:nvPr/>
        </p:nvSpPr>
        <p:spPr bwMode="auto">
          <a:xfrm>
            <a:off x="5006055" y="2872817"/>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dirty="0">
                <a:solidFill>
                  <a:srgbClr val="000000"/>
                </a:solidFill>
              </a:rPr>
              <a:t>金红</a:t>
            </a:r>
            <a:r>
              <a:rPr lang="zh-CN" altLang="en-US" sz="2400" dirty="0">
                <a:solidFill>
                  <a:srgbClr val="000000"/>
                </a:solidFill>
              </a:rPr>
              <a:t>石</a:t>
            </a:r>
          </a:p>
        </p:txBody>
      </p:sp>
      <p:sp>
        <p:nvSpPr>
          <p:cNvPr id="7" name="Rectangle 4"/>
          <p:cNvSpPr>
            <a:spLocks noChangeArrowheads="1"/>
          </p:cNvSpPr>
          <p:nvPr/>
        </p:nvSpPr>
        <p:spPr bwMode="auto">
          <a:xfrm>
            <a:off x="7884368" y="26064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D</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4	</a:t>
            </a:r>
            <a:endParaRPr lang="en-US" altLang="zh-CN" sz="2400" b="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8" name="Text Box 7"/>
          <p:cNvSpPr txBox="1">
            <a:spLocks noChangeArrowheads="1"/>
          </p:cNvSpPr>
          <p:nvPr/>
        </p:nvSpPr>
        <p:spPr bwMode="auto">
          <a:xfrm>
            <a:off x="7424262" y="2852936"/>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三氯乙酸钾</a:t>
            </a:r>
          </a:p>
        </p:txBody>
      </p:sp>
      <p:pic>
        <p:nvPicPr>
          <p:cNvPr id="10" name="Picture 14"/>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5688519" y="306896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3"/>
          <p:cNvPicPr>
            <a:picLocks noChangeAspect="1" noChangeArrowheads="1" noCrop="1"/>
          </p:cNvPicPr>
          <p:nvPr/>
        </p:nvPicPr>
        <p:blipFill>
          <a:blip r:embed="rId6">
            <a:extLst>
              <a:ext uri="{28A0092B-C50C-407E-A947-70E740481C1C}">
                <a14:useLocalDpi xmlns:a14="http://schemas.microsoft.com/office/drawing/2010/main" val="0"/>
              </a:ext>
            </a:extLst>
          </a:blip>
          <a:stretch>
            <a:fillRect/>
          </a:stretch>
        </p:blipFill>
        <p:spPr bwMode="auto">
          <a:xfrm>
            <a:off x="-87115" y="2777441"/>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p:cNvSpPr>
            <a:spLocks noChangeArrowheads="1"/>
          </p:cNvSpPr>
          <p:nvPr/>
        </p:nvSpPr>
        <p:spPr bwMode="auto">
          <a:xfrm>
            <a:off x="467544" y="5523925"/>
            <a:ext cx="6126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D</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2</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d</a:t>
            </a:r>
          </a:p>
        </p:txBody>
      </p:sp>
      <p:sp>
        <p:nvSpPr>
          <p:cNvPr id="13" name="Text Box 10"/>
          <p:cNvSpPr txBox="1">
            <a:spLocks noChangeArrowheads="1"/>
          </p:cNvSpPr>
          <p:nvPr/>
        </p:nvSpPr>
        <p:spPr bwMode="auto">
          <a:xfrm>
            <a:off x="1835696" y="5554882"/>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黄铜矿</a:t>
            </a:r>
          </a:p>
        </p:txBody>
      </p:sp>
      <p:sp>
        <p:nvSpPr>
          <p:cNvPr id="14" name="Text Box 11"/>
          <p:cNvSpPr txBox="1">
            <a:spLocks noChangeArrowheads="1"/>
          </p:cNvSpPr>
          <p:nvPr/>
        </p:nvSpPr>
        <p:spPr bwMode="auto">
          <a:xfrm>
            <a:off x="7724775" y="5907169"/>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尿素</a:t>
            </a:r>
          </a:p>
        </p:txBody>
      </p:sp>
      <p:pic>
        <p:nvPicPr>
          <p:cNvPr id="15" name="Picture 12"/>
          <p:cNvPicPr>
            <a:picLocks noChangeAspect="1" noChangeArrowheads="1" noCrop="1"/>
          </p:cNvPicPr>
          <p:nvPr/>
        </p:nvPicPr>
        <p:blipFill>
          <a:blip r:embed="rId7">
            <a:extLst>
              <a:ext uri="{28A0092B-C50C-407E-A947-70E740481C1C}">
                <a14:useLocalDpi xmlns:a14="http://schemas.microsoft.com/office/drawing/2010/main" val="0"/>
              </a:ext>
            </a:extLst>
          </a:blip>
          <a:stretch>
            <a:fillRect/>
          </a:stretch>
        </p:blipFill>
        <p:spPr bwMode="auto">
          <a:xfrm>
            <a:off x="2699792" y="332819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474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4599384" y="306896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6"/>
          <p:cNvSpPr txBox="1">
            <a:spLocks noChangeArrowheads="1"/>
          </p:cNvSpPr>
          <p:nvPr/>
        </p:nvSpPr>
        <p:spPr bwMode="auto">
          <a:xfrm>
            <a:off x="83096" y="5679655"/>
            <a:ext cx="2880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rgbClr val="000000"/>
                </a:solidFill>
              </a:rPr>
              <a:t>Co</a:t>
            </a:r>
            <a:r>
              <a:rPr lang="en-US" altLang="zh-CN" sz="2400" baseline="-30000" dirty="0">
                <a:solidFill>
                  <a:srgbClr val="000000"/>
                </a:solidFill>
              </a:rPr>
              <a:t>4</a:t>
            </a:r>
            <a:r>
              <a:rPr lang="en-US" altLang="zh-CN" sz="2400" dirty="0">
                <a:solidFill>
                  <a:srgbClr val="000000"/>
                </a:solidFill>
              </a:rPr>
              <a:t>B</a:t>
            </a:r>
            <a:r>
              <a:rPr lang="en-US" altLang="zh-CN" sz="2400" baseline="-30000" dirty="0">
                <a:solidFill>
                  <a:srgbClr val="000000"/>
                </a:solidFill>
              </a:rPr>
              <a:t>2</a:t>
            </a:r>
            <a:r>
              <a:rPr lang="en-US" altLang="zh-CN" sz="2400" dirty="0">
                <a:solidFill>
                  <a:srgbClr val="000000"/>
                </a:solidFill>
              </a:rPr>
              <a:t>As</a:t>
            </a:r>
            <a:r>
              <a:rPr lang="en-US" altLang="zh-CN" sz="2400" baseline="-30000" dirty="0">
                <a:solidFill>
                  <a:srgbClr val="000000"/>
                </a:solidFill>
              </a:rPr>
              <a:t>2</a:t>
            </a:r>
            <a:r>
              <a:rPr lang="en-US" altLang="zh-CN" sz="2400" dirty="0">
                <a:solidFill>
                  <a:srgbClr val="000000"/>
                </a:solidFill>
              </a:rPr>
              <a:t>O</a:t>
            </a:r>
            <a:r>
              <a:rPr lang="en-US" altLang="zh-CN" sz="2400" baseline="-30000" dirty="0">
                <a:solidFill>
                  <a:srgbClr val="000000"/>
                </a:solidFill>
              </a:rPr>
              <a:t>12</a:t>
            </a:r>
            <a:r>
              <a:rPr lang="en-US" altLang="zh-CN" sz="2400" dirty="0">
                <a:solidFill>
                  <a:srgbClr val="000000"/>
                </a:solidFill>
              </a:rPr>
              <a:t>·4H</a:t>
            </a:r>
            <a:r>
              <a:rPr lang="en-US" altLang="zh-CN" sz="2400" baseline="-30000" dirty="0">
                <a:solidFill>
                  <a:srgbClr val="000000"/>
                </a:solidFill>
              </a:rPr>
              <a:t>2</a:t>
            </a:r>
            <a:r>
              <a:rPr lang="en-US" altLang="zh-CN" sz="2400" dirty="0">
                <a:solidFill>
                  <a:srgbClr val="000000"/>
                </a:solidFill>
              </a:rPr>
              <a:t>O</a:t>
            </a:r>
          </a:p>
        </p:txBody>
      </p:sp>
      <p:pic>
        <p:nvPicPr>
          <p:cNvPr id="10" name="Picture 7"/>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2007096" y="306896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5580112" y="116632"/>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52586" name="Picture 10"/>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107504" y="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52580" name="Rectangle 4"/>
          <p:cNvSpPr>
            <a:spLocks noChangeArrowheads="1"/>
          </p:cNvSpPr>
          <p:nvPr/>
        </p:nvSpPr>
        <p:spPr bwMode="auto">
          <a:xfrm>
            <a:off x="351224" y="2572492"/>
            <a:ext cx="6062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4</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h</a:t>
            </a:r>
          </a:p>
        </p:txBody>
      </p:sp>
      <p:sp>
        <p:nvSpPr>
          <p:cNvPr id="152585" name="Text Box 9"/>
          <p:cNvSpPr txBox="1">
            <a:spLocks noChangeArrowheads="1"/>
          </p:cNvSpPr>
          <p:nvPr/>
        </p:nvSpPr>
        <p:spPr bwMode="auto">
          <a:xfrm>
            <a:off x="2267744" y="2663372"/>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白钨矿</a:t>
            </a:r>
          </a:p>
        </p:txBody>
      </p:sp>
      <p:sp>
        <p:nvSpPr>
          <p:cNvPr id="5" name="Rectangle 4"/>
          <p:cNvSpPr>
            <a:spLocks noChangeArrowheads="1"/>
          </p:cNvSpPr>
          <p:nvPr/>
        </p:nvSpPr>
        <p:spPr bwMode="auto">
          <a:xfrm>
            <a:off x="6084168" y="2572493"/>
            <a:ext cx="5838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4</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v</a:t>
            </a:r>
            <a:endPar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6" name="Text Box 6"/>
          <p:cNvSpPr txBox="1">
            <a:spLocks noChangeArrowheads="1"/>
          </p:cNvSpPr>
          <p:nvPr/>
        </p:nvSpPr>
        <p:spPr bwMode="auto">
          <a:xfrm>
            <a:off x="7789256" y="2420888"/>
            <a:ext cx="110799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琥珀酸</a:t>
            </a:r>
          </a:p>
          <a:p>
            <a:r>
              <a:rPr lang="zh-CN" altLang="en-US" sz="2400">
                <a:solidFill>
                  <a:srgbClr val="000000"/>
                </a:solidFill>
                <a:effectLst>
                  <a:outerShdw blurRad="38100" dist="38100" dir="2700000" algn="tl">
                    <a:srgbClr val="FFFFFF"/>
                  </a:outerShdw>
                </a:effectLst>
              </a:rPr>
              <a:t>碘亚氮</a:t>
            </a:r>
          </a:p>
        </p:txBody>
      </p:sp>
      <p:sp>
        <p:nvSpPr>
          <p:cNvPr id="8" name="Rectangle 4"/>
          <p:cNvSpPr>
            <a:spLocks noChangeArrowheads="1"/>
          </p:cNvSpPr>
          <p:nvPr/>
        </p:nvSpPr>
        <p:spPr bwMode="auto">
          <a:xfrm>
            <a:off x="1343624" y="4849684"/>
            <a:ext cx="458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S</a:t>
            </a:r>
            <a:r>
              <a:rPr lang="en-US" altLang="zh-CN" sz="2400" b="1" baseline="-25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4</a:t>
            </a:r>
          </a:p>
        </p:txBody>
      </p:sp>
      <p:sp>
        <p:nvSpPr>
          <p:cNvPr id="12" name="Rectangle 4"/>
          <p:cNvSpPr>
            <a:spLocks noChangeArrowheads="1"/>
          </p:cNvSpPr>
          <p:nvPr/>
        </p:nvSpPr>
        <p:spPr bwMode="auto">
          <a:xfrm>
            <a:off x="7559054" y="484968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a:t>
            </a:r>
            <a:r>
              <a:rPr lang="en-US" altLang="zh-CN" sz="2400" b="1" baseline="-25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4</a:t>
            </a:r>
            <a:endParaRPr lang="en-US" altLang="zh-CN" sz="2400" b="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13" name="Text Box 6"/>
          <p:cNvSpPr txBox="1">
            <a:spLocks noChangeArrowheads="1"/>
          </p:cNvSpPr>
          <p:nvPr/>
        </p:nvSpPr>
        <p:spPr bwMode="auto">
          <a:xfrm>
            <a:off x="6540592" y="5684120"/>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彩钼铅矿</a:t>
            </a:r>
          </a:p>
        </p:txBody>
      </p:sp>
    </p:spTree>
    <p:extLst>
      <p:ext uri="{BB962C8B-B14F-4D97-AF65-F5344CB8AC3E}">
        <p14:creationId xmlns:p14="http://schemas.microsoft.com/office/powerpoint/2010/main" val="2444476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042988" y="3284538"/>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r>
              <a:rPr lang="en-US" altLang="zh-CN" sz="2400" dirty="0">
                <a:solidFill>
                  <a:srgbClr val="000000"/>
                </a:solidFill>
                <a:effectLst>
                  <a:outerShdw blurRad="38100" dist="38100" dir="2700000" algn="tl">
                    <a:srgbClr val="FFFFFF"/>
                  </a:outerShdw>
                </a:effectLst>
              </a:rPr>
              <a:t>CaF</a:t>
            </a:r>
            <a:r>
              <a:rPr lang="en-US" altLang="zh-CN" sz="2400" baseline="-30000" dirty="0">
                <a:solidFill>
                  <a:srgbClr val="000000"/>
                </a:solidFill>
                <a:effectLst>
                  <a:outerShdw blurRad="38100" dist="38100" dir="2700000" algn="tl">
                    <a:srgbClr val="FFFFFF"/>
                  </a:outerShdw>
                </a:effectLst>
              </a:rPr>
              <a:t>2</a:t>
            </a:r>
            <a:r>
              <a:rPr lang="en-US" altLang="zh-CN" sz="2400" dirty="0">
                <a:solidFill>
                  <a:srgbClr val="000000"/>
                </a:solidFill>
                <a:effectLst>
                  <a:outerShdw blurRad="38100" dist="38100" dir="2700000" algn="tl">
                    <a:srgbClr val="FFFFFF"/>
                  </a:outerShdw>
                </a:effectLst>
              </a:rPr>
              <a:t>(</a:t>
            </a:r>
            <a:r>
              <a:rPr lang="zh-CN" altLang="en-US" sz="2400" dirty="0">
                <a:solidFill>
                  <a:srgbClr val="000000"/>
                </a:solidFill>
                <a:effectLst>
                  <a:outerShdw blurRad="38100" dist="38100" dir="2700000" algn="tl">
                    <a:srgbClr val="FFFFFF"/>
                  </a:outerShdw>
                </a:effectLst>
              </a:rPr>
              <a:t>萤石</a:t>
            </a:r>
            <a:r>
              <a:rPr lang="en-US" altLang="zh-CN" sz="2400" dirty="0">
                <a:solidFill>
                  <a:srgbClr val="000000"/>
                </a:solidFill>
                <a:effectLst>
                  <a:outerShdw blurRad="38100" dist="38100" dir="2700000" algn="tl">
                    <a:srgbClr val="FFFFFF"/>
                  </a:outerShdw>
                </a:effectLst>
              </a:rPr>
              <a:t>)  </a:t>
            </a:r>
            <a:r>
              <a:rPr lang="en-US" altLang="zh-CN" sz="2400" i="1" dirty="0">
                <a:solidFill>
                  <a:srgbClr val="000000"/>
                </a:solidFill>
                <a:effectLst>
                  <a:outerShdw blurRad="38100" dist="38100" dir="2700000" algn="tl">
                    <a:srgbClr val="FFFFFF"/>
                  </a:outerShdw>
                </a:effectLst>
              </a:rPr>
              <a:t>O</a:t>
            </a:r>
            <a:r>
              <a:rPr lang="en-US" altLang="zh-CN" sz="2400" i="1" baseline="-25000" dirty="0">
                <a:solidFill>
                  <a:srgbClr val="000000"/>
                </a:solidFill>
                <a:effectLst>
                  <a:outerShdw blurRad="38100" dist="38100" dir="2700000" algn="tl">
                    <a:srgbClr val="FFFFFF"/>
                  </a:outerShdw>
                </a:effectLst>
              </a:rPr>
              <a:t>h</a:t>
            </a:r>
          </a:p>
        </p:txBody>
      </p:sp>
      <p:pic>
        <p:nvPicPr>
          <p:cNvPr id="73732"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308" b="100000" l="0" r="100000"/>
                    </a14:imgEffect>
                  </a14:imgLayer>
                </a14:imgProps>
              </a:ext>
              <a:ext uri="{28A0092B-C50C-407E-A947-70E740481C1C}">
                <a14:useLocalDpi xmlns:a14="http://schemas.microsoft.com/office/drawing/2010/main" val="0"/>
              </a:ext>
            </a:extLst>
          </a:blip>
          <a:srcRect/>
          <a:stretch>
            <a:fillRect/>
          </a:stretch>
        </p:blipFill>
        <p:spPr bwMode="auto">
          <a:xfrm>
            <a:off x="4598988" y="333375"/>
            <a:ext cx="3933825"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3" name="Text Box 5"/>
          <p:cNvSpPr txBox="1">
            <a:spLocks noChangeArrowheads="1"/>
          </p:cNvSpPr>
          <p:nvPr/>
        </p:nvSpPr>
        <p:spPr bwMode="auto">
          <a:xfrm>
            <a:off x="5364163" y="3224213"/>
            <a:ext cx="23487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000000"/>
                </a:solidFill>
                <a:effectLst>
                  <a:outerShdw blurRad="38100" dist="38100" dir="2700000" algn="tl">
                    <a:srgbClr val="FFFFFF"/>
                  </a:outerShdw>
                </a:effectLst>
              </a:rPr>
              <a:t>ZnS(</a:t>
            </a:r>
            <a:r>
              <a:rPr lang="zh-CN" altLang="en-US" sz="2400">
                <a:solidFill>
                  <a:srgbClr val="000000"/>
                </a:solidFill>
                <a:effectLst>
                  <a:outerShdw blurRad="38100" dist="38100" dir="2700000" algn="tl">
                    <a:srgbClr val="FFFFFF"/>
                  </a:outerShdw>
                </a:effectLst>
              </a:rPr>
              <a:t>闪锌矿</a:t>
            </a:r>
            <a:r>
              <a:rPr lang="en-US" altLang="zh-CN" sz="2400">
                <a:solidFill>
                  <a:srgbClr val="000000"/>
                </a:solidFill>
                <a:effectLst>
                  <a:outerShdw blurRad="38100" dist="38100" dir="2700000" algn="tl">
                    <a:srgbClr val="FFFFFF"/>
                  </a:outerShdw>
                </a:effectLst>
              </a:rPr>
              <a:t>) </a:t>
            </a:r>
            <a:r>
              <a:rPr lang="en-US" altLang="zh-CN" sz="2400" i="1">
                <a:solidFill>
                  <a:srgbClr val="000000"/>
                </a:solidFill>
                <a:effectLst>
                  <a:outerShdw blurRad="38100" dist="38100" dir="2700000" algn="tl">
                    <a:srgbClr val="FFFFFF"/>
                  </a:outerShdw>
                </a:effectLst>
              </a:rPr>
              <a:t>T</a:t>
            </a:r>
            <a:r>
              <a:rPr lang="en-US" altLang="zh-CN" sz="2400" i="1" baseline="-25000">
                <a:solidFill>
                  <a:srgbClr val="000000"/>
                </a:solidFill>
                <a:effectLst>
                  <a:outerShdw blurRad="38100" dist="38100" dir="2700000" algn="tl">
                    <a:srgbClr val="FFFFFF"/>
                  </a:outerShdw>
                </a:effectLst>
              </a:rPr>
              <a:t>d</a:t>
            </a:r>
            <a:r>
              <a:rPr lang="en-US" altLang="zh-CN" sz="2400">
                <a:solidFill>
                  <a:srgbClr val="000000"/>
                </a:solidFill>
                <a:effectLst>
                  <a:outerShdw blurRad="38100" dist="38100" dir="2700000" algn="tl">
                    <a:srgbClr val="FFFFFF"/>
                  </a:outerShdw>
                </a:effectLst>
              </a:rPr>
              <a:t> </a:t>
            </a:r>
          </a:p>
        </p:txBody>
      </p:sp>
      <p:sp>
        <p:nvSpPr>
          <p:cNvPr id="73735" name="Text Box 7"/>
          <p:cNvSpPr txBox="1">
            <a:spLocks noChangeArrowheads="1"/>
          </p:cNvSpPr>
          <p:nvPr/>
        </p:nvSpPr>
        <p:spPr bwMode="auto">
          <a:xfrm>
            <a:off x="2124075" y="4303713"/>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000000"/>
                </a:solidFill>
              </a:rPr>
              <a:t>FeS</a:t>
            </a:r>
            <a:r>
              <a:rPr lang="en-US" altLang="zh-CN" sz="2400" baseline="-30000">
                <a:solidFill>
                  <a:srgbClr val="000000"/>
                </a:solidFill>
              </a:rPr>
              <a:t>2   </a:t>
            </a:r>
            <a:r>
              <a:rPr lang="en-US" altLang="zh-CN" sz="2400" i="1">
                <a:solidFill>
                  <a:srgbClr val="000000"/>
                </a:solidFill>
              </a:rPr>
              <a:t>T</a:t>
            </a:r>
            <a:r>
              <a:rPr lang="en-US" altLang="zh-CN" sz="2400" i="1" baseline="-30000">
                <a:solidFill>
                  <a:srgbClr val="000000"/>
                </a:solidFill>
              </a:rPr>
              <a:t>h</a:t>
            </a:r>
            <a:r>
              <a:rPr lang="en-US" altLang="zh-CN" sz="2400" i="1">
                <a:solidFill>
                  <a:srgbClr val="000000"/>
                </a:solidFill>
              </a:rPr>
              <a:t> </a:t>
            </a:r>
          </a:p>
        </p:txBody>
      </p:sp>
      <p:pic>
        <p:nvPicPr>
          <p:cNvPr id="73736" name="Picture 8"/>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1789" b="75688" l="26260" r="73475"/>
                    </a14:imgEffect>
                  </a14:imgLayer>
                </a14:imgProps>
              </a:ext>
              <a:ext uri="{28A0092B-C50C-407E-A947-70E740481C1C}">
                <a14:useLocalDpi xmlns:a14="http://schemas.microsoft.com/office/drawing/2010/main" val="0"/>
              </a:ext>
            </a:extLst>
          </a:blip>
          <a:srcRect l="25461" t="20195" r="23656" b="22969"/>
          <a:stretch>
            <a:fillRect/>
          </a:stretch>
        </p:blipFill>
        <p:spPr bwMode="auto">
          <a:xfrm>
            <a:off x="6732588" y="3644900"/>
            <a:ext cx="1951037"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7" name="Text Box 9"/>
          <p:cNvSpPr txBox="1">
            <a:spLocks noChangeArrowheads="1"/>
          </p:cNvSpPr>
          <p:nvPr/>
        </p:nvSpPr>
        <p:spPr bwMode="auto">
          <a:xfrm>
            <a:off x="6375049" y="5586413"/>
            <a:ext cx="925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00"/>
                </a:solidFill>
                <a:effectLst>
                  <a:outerShdw blurRad="38100" dist="38100" dir="2700000" algn="tl">
                    <a:srgbClr val="FFFFFF"/>
                  </a:outerShdw>
                </a:effectLst>
              </a:rPr>
              <a:t>钻石</a:t>
            </a:r>
          </a:p>
        </p:txBody>
      </p:sp>
      <p:pic>
        <p:nvPicPr>
          <p:cNvPr id="73742" name="Picture 14" descr="fluorite35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33375"/>
            <a:ext cx="3806825" cy="2879725"/>
          </a:xfrm>
          <a:prstGeom prst="rect">
            <a:avLst/>
          </a:prstGeom>
          <a:noFill/>
          <a:extLst>
            <a:ext uri="{909E8E84-426E-40DD-AFC4-6F175D3DCCD1}">
              <a14:hiddenFill xmlns:a14="http://schemas.microsoft.com/office/drawing/2010/main">
                <a:solidFill>
                  <a:srgbClr val="FFFFFF"/>
                </a:solidFill>
              </a14:hiddenFill>
            </a:ext>
          </a:extLst>
        </p:spPr>
      </p:pic>
      <p:pic>
        <p:nvPicPr>
          <p:cNvPr id="73748" name="Picture 20" descr="2782M-pyrite.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6600" y="3860800"/>
            <a:ext cx="2857500" cy="2605088"/>
          </a:xfrm>
          <a:prstGeom prst="rect">
            <a:avLst/>
          </a:prstGeom>
          <a:noFill/>
          <a:extLst>
            <a:ext uri="{909E8E84-426E-40DD-AFC4-6F175D3DCCD1}">
              <a14:hiddenFill xmlns:a14="http://schemas.microsoft.com/office/drawing/2010/main">
                <a:solidFill>
                  <a:srgbClr val="FFFFFF"/>
                </a:solidFill>
              </a14:hiddenFill>
            </a:ext>
          </a:extLst>
        </p:spPr>
      </p:pic>
      <p:sp>
        <p:nvSpPr>
          <p:cNvPr id="73739" name="Text Box 11"/>
          <p:cNvSpPr txBox="1">
            <a:spLocks noChangeArrowheads="1"/>
          </p:cNvSpPr>
          <p:nvPr/>
        </p:nvSpPr>
        <p:spPr bwMode="auto">
          <a:xfrm>
            <a:off x="645982" y="5586413"/>
            <a:ext cx="20907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effectLst>
                  <a:outerShdw blurRad="38100" dist="38100" dir="2700000" algn="tl">
                    <a:srgbClr val="000000"/>
                  </a:outerShdw>
                </a:effectLst>
              </a:rPr>
              <a:t>立方晶系 </a:t>
            </a:r>
          </a:p>
        </p:txBody>
      </p:sp>
    </p:spTree>
    <p:extLst>
      <p:ext uri="{BB962C8B-B14F-4D97-AF65-F5344CB8AC3E}">
        <p14:creationId xmlns:p14="http://schemas.microsoft.com/office/powerpoint/2010/main" val="1697376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29" name="Picture 13"/>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134888" y="3140968"/>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5436096" y="3140968"/>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37224" name="Text Box 8"/>
          <p:cNvSpPr txBox="1">
            <a:spLocks noChangeArrowheads="1"/>
          </p:cNvSpPr>
          <p:nvPr/>
        </p:nvSpPr>
        <p:spPr bwMode="auto">
          <a:xfrm>
            <a:off x="4058840" y="1363035"/>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O</a:t>
            </a:r>
            <a:r>
              <a:rPr lang="en-US" altLang="zh-CN" sz="2400" b="1" i="1" baseline="-25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h</a:t>
            </a:r>
          </a:p>
        </p:txBody>
      </p:sp>
      <p:sp>
        <p:nvSpPr>
          <p:cNvPr id="137226" name="Rectangle 10"/>
          <p:cNvSpPr>
            <a:spLocks noChangeArrowheads="1"/>
          </p:cNvSpPr>
          <p:nvPr/>
        </p:nvSpPr>
        <p:spPr bwMode="auto">
          <a:xfrm>
            <a:off x="7595368" y="2060848"/>
            <a:ext cx="108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00"/>
                </a:solidFill>
              </a:rPr>
              <a:t>萤石</a:t>
            </a:r>
          </a:p>
        </p:txBody>
      </p:sp>
      <p:sp>
        <p:nvSpPr>
          <p:cNvPr id="137227" name="Text Box 11"/>
          <p:cNvSpPr txBox="1">
            <a:spLocks noChangeArrowheads="1"/>
          </p:cNvSpPr>
          <p:nvPr/>
        </p:nvSpPr>
        <p:spPr bwMode="auto">
          <a:xfrm>
            <a:off x="2834704" y="3140968"/>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effectLst>
                  <a:outerShdw blurRad="38100" dist="38100" dir="2700000" algn="tl">
                    <a:srgbClr val="FFFFFF"/>
                  </a:outerShdw>
                </a:effectLst>
              </a:rPr>
              <a:t>钙铝榴石</a:t>
            </a:r>
          </a:p>
        </p:txBody>
      </p:sp>
      <p:pic>
        <p:nvPicPr>
          <p:cNvPr id="137228" name="Picture 12"/>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638944" y="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7230" name="Picture 14"/>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4706912" y="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p:cNvSpPr txBox="1">
            <a:spLocks noChangeArrowheads="1"/>
          </p:cNvSpPr>
          <p:nvPr/>
        </p:nvSpPr>
        <p:spPr bwMode="auto">
          <a:xfrm>
            <a:off x="4925972" y="5395832"/>
            <a:ext cx="474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T</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d</a:t>
            </a:r>
          </a:p>
        </p:txBody>
      </p:sp>
      <p:sp>
        <p:nvSpPr>
          <p:cNvPr id="9" name="Text Box 8"/>
          <p:cNvSpPr txBox="1">
            <a:spLocks noChangeArrowheads="1"/>
          </p:cNvSpPr>
          <p:nvPr/>
        </p:nvSpPr>
        <p:spPr bwMode="auto">
          <a:xfrm>
            <a:off x="4635460" y="5914945"/>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黝铜矿</a:t>
            </a:r>
          </a:p>
        </p:txBody>
      </p:sp>
    </p:spTree>
    <p:extLst>
      <p:ext uri="{BB962C8B-B14F-4D97-AF65-F5344CB8AC3E}">
        <p14:creationId xmlns:p14="http://schemas.microsoft.com/office/powerpoint/2010/main" val="347476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9" name="Rectangle 5"/>
          <p:cNvSpPr>
            <a:spLocks noChangeArrowheads="1"/>
          </p:cNvSpPr>
          <p:nvPr/>
        </p:nvSpPr>
        <p:spPr bwMode="auto">
          <a:xfrm>
            <a:off x="3630632" y="764703"/>
            <a:ext cx="4844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i="1" dirty="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O</a:t>
            </a:r>
            <a:r>
              <a:rPr lang="en-US" altLang="zh-CN" sz="2400" b="1" dirty="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 </a:t>
            </a:r>
          </a:p>
        </p:txBody>
      </p:sp>
      <p:pic>
        <p:nvPicPr>
          <p:cNvPr id="10" name="Picture 9"/>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827584" y="3140968"/>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4743400" y="3140968"/>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39270" name="Text Box 6"/>
          <p:cNvSpPr txBox="1">
            <a:spLocks noChangeArrowheads="1"/>
          </p:cNvSpPr>
          <p:nvPr/>
        </p:nvSpPr>
        <p:spPr bwMode="auto">
          <a:xfrm>
            <a:off x="2843808" y="2204864"/>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赤铜矿</a:t>
            </a:r>
          </a:p>
        </p:txBody>
      </p:sp>
      <p:pic>
        <p:nvPicPr>
          <p:cNvPr id="139271" name="Picture 7"/>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179512" y="18864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5322490" y="764704"/>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T</a:t>
            </a:r>
            <a:endParaRPr lang="en-US" altLang="zh-CN" sz="2400" b="1">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endParaRPr>
          </a:p>
        </p:txBody>
      </p:sp>
      <p:sp>
        <p:nvSpPr>
          <p:cNvPr id="6" name="Text Box 6"/>
          <p:cNvSpPr txBox="1">
            <a:spLocks noChangeArrowheads="1"/>
          </p:cNvSpPr>
          <p:nvPr/>
        </p:nvSpPr>
        <p:spPr bwMode="auto">
          <a:xfrm>
            <a:off x="4860032" y="2204864"/>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氯酸钠</a:t>
            </a:r>
          </a:p>
        </p:txBody>
      </p:sp>
      <p:pic>
        <p:nvPicPr>
          <p:cNvPr id="7" name="Picture 7"/>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5724128" y="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p:cNvSpPr>
            <a:spLocks noChangeArrowheads="1"/>
          </p:cNvSpPr>
          <p:nvPr/>
        </p:nvSpPr>
        <p:spPr bwMode="auto">
          <a:xfrm>
            <a:off x="4303712" y="4149080"/>
            <a:ext cx="4972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T</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h</a:t>
            </a:r>
            <a:endParaRPr lang="en-US" altLang="zh-CN" sz="2400" b="1" baseline="-2500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endParaRPr>
          </a:p>
        </p:txBody>
      </p:sp>
      <p:sp>
        <p:nvSpPr>
          <p:cNvPr id="9" name="Rectangle 8"/>
          <p:cNvSpPr>
            <a:spLocks noChangeArrowheads="1"/>
          </p:cNvSpPr>
          <p:nvPr/>
        </p:nvSpPr>
        <p:spPr bwMode="auto">
          <a:xfrm>
            <a:off x="4159796" y="5877272"/>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effectLst>
                  <a:outerShdw blurRad="38100" dist="38100" dir="2700000" algn="tl">
                    <a:srgbClr val="FFFFFF"/>
                  </a:outerShdw>
                </a:effectLst>
              </a:rPr>
              <a:t>黄铁矿</a:t>
            </a:r>
          </a:p>
        </p:txBody>
      </p:sp>
    </p:spTree>
    <p:extLst>
      <p:ext uri="{BB962C8B-B14F-4D97-AF65-F5344CB8AC3E}">
        <p14:creationId xmlns:p14="http://schemas.microsoft.com/office/powerpoint/2010/main" val="2628515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2" name="Picture 6" descr="movi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62588" y="115888"/>
            <a:ext cx="3357562" cy="2517775"/>
          </a:xfrm>
          <a:prstGeom prst="rect">
            <a:avLst/>
          </a:prstGeom>
          <a:noFill/>
          <a:extLst>
            <a:ext uri="{909E8E84-426E-40DD-AFC4-6F175D3DCCD1}">
              <a14:hiddenFill xmlns:a14="http://schemas.microsoft.com/office/drawing/2010/main">
                <a:solidFill>
                  <a:srgbClr val="FFFFFF"/>
                </a:solidFill>
              </a14:hiddenFill>
            </a:ext>
          </a:extLst>
        </p:spPr>
      </p:pic>
      <p:sp>
        <p:nvSpPr>
          <p:cNvPr id="75779" name="Rectangle 3"/>
          <p:cNvSpPr>
            <a:spLocks noChangeArrowheads="1"/>
          </p:cNvSpPr>
          <p:nvPr/>
        </p:nvSpPr>
        <p:spPr bwMode="auto">
          <a:xfrm>
            <a:off x="3132138" y="27082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latin typeface="楷体" pitchFamily="49" charset="-122"/>
              </a:rPr>
              <a:t>冰</a:t>
            </a:r>
          </a:p>
        </p:txBody>
      </p:sp>
      <p:pic>
        <p:nvPicPr>
          <p:cNvPr id="75780" name="Picture 4" descr="x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1982787" cy="2520950"/>
          </a:xfrm>
          <a:prstGeom prst="rect">
            <a:avLst/>
          </a:prstGeom>
          <a:noFill/>
          <a:extLst>
            <a:ext uri="{909E8E84-426E-40DD-AFC4-6F175D3DCCD1}">
              <a14:hiddenFill xmlns:a14="http://schemas.microsoft.com/office/drawing/2010/main">
                <a:solidFill>
                  <a:srgbClr val="FFFFFF"/>
                </a:solidFill>
              </a14:hiddenFill>
            </a:ext>
          </a:extLst>
        </p:spPr>
      </p:pic>
      <p:sp>
        <p:nvSpPr>
          <p:cNvPr id="75783" name="Text Box 7"/>
          <p:cNvSpPr txBox="1">
            <a:spLocks noChangeArrowheads="1"/>
          </p:cNvSpPr>
          <p:nvPr/>
        </p:nvSpPr>
        <p:spPr bwMode="auto">
          <a:xfrm>
            <a:off x="6766980" y="5732463"/>
            <a:ext cx="19864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solidFill>
                  <a:srgbClr val="000000"/>
                </a:solidFill>
                <a:effectLst>
                  <a:outerShdw blurRad="38100" dist="38100" dir="2700000" algn="tl">
                    <a:srgbClr val="FFFFFF"/>
                  </a:outerShdw>
                </a:effectLst>
                <a:latin typeface="楷体" pitchFamily="49" charset="-122"/>
                <a:sym typeface="Symbol" pitchFamily="18" charset="2"/>
              </a:rPr>
              <a:t></a:t>
            </a:r>
            <a:r>
              <a:rPr lang="en-US" altLang="zh-CN" sz="2400" dirty="0">
                <a:solidFill>
                  <a:srgbClr val="000000"/>
                </a:solidFill>
                <a:effectLst>
                  <a:outerShdw blurRad="38100" dist="38100" dir="2700000" algn="tl">
                    <a:srgbClr val="FFFFFF"/>
                  </a:outerShdw>
                </a:effectLst>
                <a:latin typeface="楷体" pitchFamily="49" charset="-122"/>
              </a:rPr>
              <a:t>-</a:t>
            </a:r>
            <a:r>
              <a:rPr lang="zh-CN" altLang="en-US" sz="2400" dirty="0">
                <a:solidFill>
                  <a:srgbClr val="000000"/>
                </a:solidFill>
                <a:effectLst>
                  <a:outerShdw blurRad="38100" dist="38100" dir="2700000" algn="tl">
                    <a:srgbClr val="FFFFFF"/>
                  </a:outerShdw>
                </a:effectLst>
                <a:latin typeface="楷体" pitchFamily="49" charset="-122"/>
              </a:rPr>
              <a:t>石英</a:t>
            </a:r>
            <a:r>
              <a:rPr lang="en-US" altLang="zh-CN" sz="2400"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(SiO</a:t>
            </a:r>
            <a:r>
              <a:rPr lang="en-US" altLang="zh-CN" sz="2400" baseline="-30000"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2</a:t>
            </a:r>
            <a:r>
              <a:rPr lang="en-US" altLang="zh-CN" sz="2400"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 </a:t>
            </a:r>
          </a:p>
        </p:txBody>
      </p:sp>
      <p:pic>
        <p:nvPicPr>
          <p:cNvPr id="7578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2781300"/>
            <a:ext cx="2141537" cy="28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5" name="Picture 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202" r="5353" b="17123"/>
          <a:stretch>
            <a:fillRect/>
          </a:stretch>
        </p:blipFill>
        <p:spPr bwMode="auto">
          <a:xfrm>
            <a:off x="323850" y="2854325"/>
            <a:ext cx="3527425"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86" name="Rectangle 10"/>
          <p:cNvSpPr>
            <a:spLocks noChangeArrowheads="1"/>
          </p:cNvSpPr>
          <p:nvPr/>
        </p:nvSpPr>
        <p:spPr bwMode="auto">
          <a:xfrm>
            <a:off x="2411413" y="5661025"/>
            <a:ext cx="1235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latin typeface="楷体" pitchFamily="49" charset="-122"/>
              </a:rPr>
              <a:t>石墨</a:t>
            </a:r>
          </a:p>
        </p:txBody>
      </p:sp>
      <p:pic>
        <p:nvPicPr>
          <p:cNvPr id="75788" name="Picture 12" descr="apatite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2781300"/>
            <a:ext cx="2667000" cy="2879725"/>
          </a:xfrm>
          <a:prstGeom prst="rect">
            <a:avLst/>
          </a:prstGeom>
          <a:noFill/>
          <a:extLst>
            <a:ext uri="{909E8E84-426E-40DD-AFC4-6F175D3DCCD1}">
              <a14:hiddenFill xmlns:a14="http://schemas.microsoft.com/office/drawing/2010/main">
                <a:solidFill>
                  <a:srgbClr val="FFFFFF"/>
                </a:solidFill>
              </a14:hiddenFill>
            </a:ext>
          </a:extLst>
        </p:spPr>
      </p:pic>
      <p:sp>
        <p:nvSpPr>
          <p:cNvPr id="75789" name="Rectangle 13"/>
          <p:cNvSpPr>
            <a:spLocks noChangeArrowheads="1"/>
          </p:cNvSpPr>
          <p:nvPr/>
        </p:nvSpPr>
        <p:spPr bwMode="auto">
          <a:xfrm>
            <a:off x="4356100" y="5732463"/>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latin typeface="楷体" pitchFamily="49" charset="-122"/>
              </a:rPr>
              <a:t>磷灰石</a:t>
            </a:r>
          </a:p>
        </p:txBody>
      </p:sp>
      <p:pic>
        <p:nvPicPr>
          <p:cNvPr id="75790" name="Picture 14" descr="snow_flake_03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52688" y="117475"/>
            <a:ext cx="2911475" cy="2517775"/>
          </a:xfrm>
          <a:prstGeom prst="rect">
            <a:avLst/>
          </a:prstGeom>
          <a:noFill/>
          <a:extLst>
            <a:ext uri="{909E8E84-426E-40DD-AFC4-6F175D3DCCD1}">
              <a14:hiddenFill xmlns:a14="http://schemas.microsoft.com/office/drawing/2010/main">
                <a:solidFill>
                  <a:srgbClr val="FFFFFF"/>
                </a:solidFill>
              </a14:hiddenFill>
            </a:ext>
          </a:extLst>
        </p:spPr>
      </p:pic>
      <p:sp>
        <p:nvSpPr>
          <p:cNvPr id="75791" name="Text Box 15"/>
          <p:cNvSpPr txBox="1">
            <a:spLocks noChangeArrowheads="1"/>
          </p:cNvSpPr>
          <p:nvPr/>
        </p:nvSpPr>
        <p:spPr bwMode="auto">
          <a:xfrm>
            <a:off x="539489" y="5792489"/>
            <a:ext cx="20907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effectLst>
                  <a:outerShdw blurRad="38100" dist="38100" dir="2700000" algn="tl">
                    <a:srgbClr val="000000"/>
                  </a:outerShdw>
                </a:effectLst>
              </a:rPr>
              <a:t>六方晶系 </a:t>
            </a:r>
          </a:p>
        </p:txBody>
      </p:sp>
    </p:spTree>
    <p:extLst>
      <p:ext uri="{BB962C8B-B14F-4D97-AF65-F5344CB8AC3E}">
        <p14:creationId xmlns:p14="http://schemas.microsoft.com/office/powerpoint/2010/main" val="1721459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8" name="Picture 4" descr="013-molybdenite-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643" b="17635"/>
          <a:stretch>
            <a:fillRect/>
          </a:stretch>
        </p:blipFill>
        <p:spPr bwMode="auto">
          <a:xfrm>
            <a:off x="323850" y="115888"/>
            <a:ext cx="3062288" cy="2232025"/>
          </a:xfrm>
          <a:prstGeom prst="rect">
            <a:avLst/>
          </a:prstGeom>
          <a:noFill/>
          <a:extLst>
            <a:ext uri="{909E8E84-426E-40DD-AFC4-6F175D3DCCD1}">
              <a14:hiddenFill xmlns:a14="http://schemas.microsoft.com/office/drawing/2010/main">
                <a:solidFill>
                  <a:srgbClr val="FFFFFF"/>
                </a:solidFill>
              </a14:hiddenFill>
            </a:ext>
          </a:extLst>
        </p:spPr>
      </p:pic>
      <p:sp>
        <p:nvSpPr>
          <p:cNvPr id="103429" name="Rectangle 5"/>
          <p:cNvSpPr>
            <a:spLocks noChangeArrowheads="1"/>
          </p:cNvSpPr>
          <p:nvPr/>
        </p:nvSpPr>
        <p:spPr bwMode="auto">
          <a:xfrm>
            <a:off x="1258888" y="2517775"/>
            <a:ext cx="1728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00"/>
                </a:solidFill>
              </a:rPr>
              <a:t>辉钼矿</a:t>
            </a:r>
          </a:p>
        </p:txBody>
      </p:sp>
      <p:pic>
        <p:nvPicPr>
          <p:cNvPr id="103430" name="Picture 6" descr="zincite"/>
          <p:cNvPicPr>
            <a:picLocks noChangeAspect="1" noChangeArrowheads="1"/>
          </p:cNvPicPr>
          <p:nvPr/>
        </p:nvPicPr>
        <p:blipFill>
          <a:blip r:embed="rId3">
            <a:extLst>
              <a:ext uri="{28A0092B-C50C-407E-A947-70E740481C1C}">
                <a14:useLocalDpi xmlns:a14="http://schemas.microsoft.com/office/drawing/2010/main" val="0"/>
              </a:ext>
            </a:extLst>
          </a:blip>
          <a:srcRect l="14398" t="17802" r="7619" b="12325"/>
          <a:stretch>
            <a:fillRect/>
          </a:stretch>
        </p:blipFill>
        <p:spPr bwMode="auto">
          <a:xfrm>
            <a:off x="3492500" y="403225"/>
            <a:ext cx="2339975" cy="1836738"/>
          </a:xfrm>
          <a:prstGeom prst="rect">
            <a:avLst/>
          </a:prstGeom>
          <a:noFill/>
          <a:extLst>
            <a:ext uri="{909E8E84-426E-40DD-AFC4-6F175D3DCCD1}">
              <a14:hiddenFill xmlns:a14="http://schemas.microsoft.com/office/drawing/2010/main">
                <a:solidFill>
                  <a:srgbClr val="FFFFFF"/>
                </a:solidFill>
              </a14:hiddenFill>
            </a:ext>
          </a:extLst>
        </p:spPr>
      </p:pic>
      <p:sp>
        <p:nvSpPr>
          <p:cNvPr id="103431" name="Rectangle 7"/>
          <p:cNvSpPr>
            <a:spLocks noChangeArrowheads="1"/>
          </p:cNvSpPr>
          <p:nvPr/>
        </p:nvSpPr>
        <p:spPr bwMode="auto">
          <a:xfrm>
            <a:off x="3924300" y="2517775"/>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红锌矿</a:t>
            </a:r>
          </a:p>
        </p:txBody>
      </p:sp>
      <p:pic>
        <p:nvPicPr>
          <p:cNvPr id="103432" name="Picture 8" descr="benito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213100"/>
            <a:ext cx="31242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03433" name="Rectangle 9"/>
          <p:cNvSpPr>
            <a:spLocks noChangeArrowheads="1"/>
          </p:cNvSpPr>
          <p:nvPr/>
        </p:nvSpPr>
        <p:spPr bwMode="auto">
          <a:xfrm>
            <a:off x="1258888" y="5673725"/>
            <a:ext cx="282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蓝锥矿</a:t>
            </a:r>
            <a:r>
              <a:rPr lang="en-US" altLang="zh-CN" sz="2400" dirty="0">
                <a:solidFill>
                  <a:srgbClr val="000000"/>
                </a:solidFill>
              </a:rPr>
              <a:t>(</a:t>
            </a:r>
            <a:r>
              <a:rPr lang="zh-CN" altLang="en-US" sz="2400" dirty="0">
                <a:solidFill>
                  <a:srgbClr val="000000"/>
                </a:solidFill>
              </a:rPr>
              <a:t>硅酸钡钛矿</a:t>
            </a:r>
            <a:r>
              <a:rPr lang="en-US" altLang="zh-CN" sz="2400" dirty="0">
                <a:solidFill>
                  <a:srgbClr val="000000"/>
                </a:solidFill>
              </a:rPr>
              <a:t>)</a:t>
            </a:r>
          </a:p>
        </p:txBody>
      </p:sp>
      <p:pic>
        <p:nvPicPr>
          <p:cNvPr id="103434" name="Picture 10" descr="Nepheline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3141663"/>
            <a:ext cx="3652837" cy="2433637"/>
          </a:xfrm>
          <a:prstGeom prst="rect">
            <a:avLst/>
          </a:prstGeom>
          <a:noFill/>
          <a:extLst>
            <a:ext uri="{909E8E84-426E-40DD-AFC4-6F175D3DCCD1}">
              <a14:hiddenFill xmlns:a14="http://schemas.microsoft.com/office/drawing/2010/main">
                <a:solidFill>
                  <a:srgbClr val="FFFFFF"/>
                </a:solidFill>
              </a14:hiddenFill>
            </a:ext>
          </a:extLst>
        </p:spPr>
      </p:pic>
      <p:sp>
        <p:nvSpPr>
          <p:cNvPr id="103435" name="Rectangle 11"/>
          <p:cNvSpPr>
            <a:spLocks noChangeArrowheads="1"/>
          </p:cNvSpPr>
          <p:nvPr/>
        </p:nvSpPr>
        <p:spPr bwMode="auto">
          <a:xfrm>
            <a:off x="6156325" y="5589588"/>
            <a:ext cx="180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霞石</a:t>
            </a:r>
          </a:p>
        </p:txBody>
      </p:sp>
      <p:pic>
        <p:nvPicPr>
          <p:cNvPr id="103436" name="Picture 12" descr="bery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788" y="260350"/>
            <a:ext cx="2378075" cy="2243138"/>
          </a:xfrm>
          <a:prstGeom prst="rect">
            <a:avLst/>
          </a:prstGeom>
          <a:noFill/>
          <a:extLst>
            <a:ext uri="{909E8E84-426E-40DD-AFC4-6F175D3DCCD1}">
              <a14:hiddenFill xmlns:a14="http://schemas.microsoft.com/office/drawing/2010/main">
                <a:solidFill>
                  <a:srgbClr val="FFFFFF"/>
                </a:solidFill>
              </a14:hiddenFill>
            </a:ext>
          </a:extLst>
        </p:spPr>
      </p:pic>
      <p:sp>
        <p:nvSpPr>
          <p:cNvPr id="103437" name="Rectangle 13"/>
          <p:cNvSpPr>
            <a:spLocks noChangeArrowheads="1"/>
          </p:cNvSpPr>
          <p:nvPr/>
        </p:nvSpPr>
        <p:spPr bwMode="auto">
          <a:xfrm>
            <a:off x="6804025" y="2517775"/>
            <a:ext cx="180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绿宝石</a:t>
            </a:r>
          </a:p>
        </p:txBody>
      </p:sp>
      <p:sp>
        <p:nvSpPr>
          <p:cNvPr id="103438" name="Text Box 14"/>
          <p:cNvSpPr txBox="1">
            <a:spLocks noChangeArrowheads="1"/>
          </p:cNvSpPr>
          <p:nvPr/>
        </p:nvSpPr>
        <p:spPr bwMode="auto">
          <a:xfrm>
            <a:off x="4084638" y="5779294"/>
            <a:ext cx="20907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effectLst>
                  <a:outerShdw blurRad="38100" dist="38100" dir="2700000" algn="tl">
                    <a:srgbClr val="000000"/>
                  </a:outerShdw>
                </a:effectLst>
              </a:rPr>
              <a:t>六方晶系 </a:t>
            </a:r>
          </a:p>
        </p:txBody>
      </p:sp>
    </p:spTree>
    <p:extLst>
      <p:ext uri="{BB962C8B-B14F-4D97-AF65-F5344CB8AC3E}">
        <p14:creationId xmlns:p14="http://schemas.microsoft.com/office/powerpoint/2010/main" val="1316924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46" name="Picture 10"/>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989013" y="3600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5292080" y="36000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42344" name="Rectangle 8"/>
          <p:cNvSpPr>
            <a:spLocks noChangeArrowheads="1"/>
          </p:cNvSpPr>
          <p:nvPr/>
        </p:nvSpPr>
        <p:spPr bwMode="auto">
          <a:xfrm>
            <a:off x="1139988" y="2405830"/>
            <a:ext cx="5693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i="1" dirty="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C</a:t>
            </a:r>
            <a:r>
              <a:rPr lang="en-US" altLang="zh-CN" sz="2400" b="1" baseline="-25000" dirty="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6</a:t>
            </a:r>
            <a:r>
              <a:rPr lang="en-US" altLang="zh-CN" sz="2400" b="1" dirty="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 </a:t>
            </a:r>
          </a:p>
        </p:txBody>
      </p:sp>
      <p:sp>
        <p:nvSpPr>
          <p:cNvPr id="142345" name="Text Box 9"/>
          <p:cNvSpPr txBox="1">
            <a:spLocks noChangeArrowheads="1"/>
          </p:cNvSpPr>
          <p:nvPr/>
        </p:nvSpPr>
        <p:spPr bwMode="auto">
          <a:xfrm>
            <a:off x="251520" y="2924944"/>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effectLst>
                  <a:outerShdw blurRad="38100" dist="38100" dir="2700000" algn="tl">
                    <a:srgbClr val="FFFFFF"/>
                  </a:outerShdw>
                </a:effectLst>
              </a:rPr>
              <a:t>酒石酸锑锶</a:t>
            </a:r>
          </a:p>
        </p:txBody>
      </p:sp>
      <p:sp>
        <p:nvSpPr>
          <p:cNvPr id="5" name="Rectangle 5"/>
          <p:cNvSpPr>
            <a:spLocks noChangeArrowheads="1"/>
          </p:cNvSpPr>
          <p:nvPr/>
        </p:nvSpPr>
        <p:spPr bwMode="auto">
          <a:xfrm>
            <a:off x="7814442" y="2405831"/>
            <a:ext cx="8627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3</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h</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     </a:t>
            </a:r>
          </a:p>
        </p:txBody>
      </p:sp>
      <p:sp>
        <p:nvSpPr>
          <p:cNvPr id="6" name="Text Box 6"/>
          <p:cNvSpPr txBox="1">
            <a:spLocks noChangeArrowheads="1"/>
          </p:cNvSpPr>
          <p:nvPr/>
        </p:nvSpPr>
        <p:spPr bwMode="auto">
          <a:xfrm>
            <a:off x="7387767" y="3275721"/>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磷酸氢二银</a:t>
            </a:r>
          </a:p>
        </p:txBody>
      </p:sp>
      <p:pic>
        <p:nvPicPr>
          <p:cNvPr id="8" name="Picture 7"/>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3059832" y="299695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p:cNvSpPr>
            <a:spLocks noChangeArrowheads="1"/>
          </p:cNvSpPr>
          <p:nvPr/>
        </p:nvSpPr>
        <p:spPr bwMode="auto">
          <a:xfrm>
            <a:off x="3347864" y="5906839"/>
            <a:ext cx="1044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6</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h</a:t>
            </a:r>
            <a:endParaRPr lang="en-US" altLang="zh-CN" sz="2400" b="1" baseline="-2500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endParaRPr>
          </a:p>
        </p:txBody>
      </p:sp>
      <p:sp>
        <p:nvSpPr>
          <p:cNvPr id="10" name="Text Box 6"/>
          <p:cNvSpPr txBox="1">
            <a:spLocks noChangeArrowheads="1"/>
          </p:cNvSpPr>
          <p:nvPr/>
        </p:nvSpPr>
        <p:spPr bwMode="auto">
          <a:xfrm>
            <a:off x="5220072" y="5937795"/>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磷灰石</a:t>
            </a:r>
          </a:p>
        </p:txBody>
      </p:sp>
    </p:spTree>
    <p:extLst>
      <p:ext uri="{BB962C8B-B14F-4D97-AF65-F5344CB8AC3E}">
        <p14:creationId xmlns:p14="http://schemas.microsoft.com/office/powerpoint/2010/main" val="231147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799184" y="504056"/>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5724128" y="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43367" name="Picture 7"/>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0" y="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43365" name="Rectangle 5"/>
          <p:cNvSpPr>
            <a:spLocks noChangeArrowheads="1"/>
          </p:cNvSpPr>
          <p:nvPr/>
        </p:nvSpPr>
        <p:spPr bwMode="auto">
          <a:xfrm>
            <a:off x="143414" y="2189807"/>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D</a:t>
            </a:r>
            <a:r>
              <a:rPr lang="en-US" altLang="zh-CN" sz="2400" b="1" baseline="-25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6</a:t>
            </a:r>
            <a:endParaRPr lang="en-US" altLang="zh-CN" sz="2400" b="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143366" name="Text Box 6"/>
          <p:cNvSpPr txBox="1">
            <a:spLocks noChangeArrowheads="1"/>
          </p:cNvSpPr>
          <p:nvPr/>
        </p:nvSpPr>
        <p:spPr bwMode="auto">
          <a:xfrm>
            <a:off x="108482" y="2899792"/>
            <a:ext cx="10791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solidFill>
                  <a:srgbClr val="000000"/>
                </a:solidFill>
                <a:effectLst>
                  <a:outerShdw blurRad="38100" dist="38100" dir="2700000" algn="tl">
                    <a:srgbClr val="FFFFFF"/>
                  </a:outerShdw>
                </a:effectLst>
              </a:rPr>
              <a:t>β-</a:t>
            </a:r>
            <a:r>
              <a:rPr lang="zh-CN" altLang="en-US" sz="2400" dirty="0">
                <a:solidFill>
                  <a:srgbClr val="000000"/>
                </a:solidFill>
                <a:effectLst>
                  <a:outerShdw blurRad="38100" dist="38100" dir="2700000" algn="tl">
                    <a:srgbClr val="FFFFFF"/>
                  </a:outerShdw>
                </a:effectLst>
              </a:rPr>
              <a:t>石英</a:t>
            </a:r>
          </a:p>
        </p:txBody>
      </p:sp>
      <p:sp>
        <p:nvSpPr>
          <p:cNvPr id="5" name="Rectangle 5"/>
          <p:cNvSpPr>
            <a:spLocks noChangeArrowheads="1"/>
          </p:cNvSpPr>
          <p:nvPr/>
        </p:nvSpPr>
        <p:spPr bwMode="auto">
          <a:xfrm>
            <a:off x="3636268" y="476672"/>
            <a:ext cx="5838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6</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v</a:t>
            </a:r>
            <a:endPar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6" name="Text Box 6"/>
          <p:cNvSpPr txBox="1">
            <a:spLocks noChangeArrowheads="1"/>
          </p:cNvSpPr>
          <p:nvPr/>
        </p:nvSpPr>
        <p:spPr bwMode="auto">
          <a:xfrm>
            <a:off x="4716016" y="592212"/>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红锌矿</a:t>
            </a:r>
          </a:p>
        </p:txBody>
      </p:sp>
      <p:sp>
        <p:nvSpPr>
          <p:cNvPr id="8" name="Rectangle 5"/>
          <p:cNvSpPr>
            <a:spLocks noChangeArrowheads="1"/>
          </p:cNvSpPr>
          <p:nvPr/>
        </p:nvSpPr>
        <p:spPr bwMode="auto">
          <a:xfrm>
            <a:off x="6372199" y="2621855"/>
            <a:ext cx="6351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D</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3</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h</a:t>
            </a:r>
          </a:p>
        </p:txBody>
      </p:sp>
      <p:sp>
        <p:nvSpPr>
          <p:cNvPr id="9" name="Text Box 6"/>
          <p:cNvSpPr txBox="1">
            <a:spLocks noChangeArrowheads="1"/>
          </p:cNvSpPr>
          <p:nvPr/>
        </p:nvSpPr>
        <p:spPr bwMode="auto">
          <a:xfrm>
            <a:off x="7308304" y="2755776"/>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矽酸钡钛矿</a:t>
            </a:r>
          </a:p>
        </p:txBody>
      </p:sp>
      <p:pic>
        <p:nvPicPr>
          <p:cNvPr id="11" name="Picture 9"/>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1331640"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p:cNvPicPr>
            <a:picLocks noChangeAspect="1" noChangeArrowheads="1" noCrop="1"/>
          </p:cNvPicPr>
          <p:nvPr/>
        </p:nvPicPr>
        <p:blipFill>
          <a:blip r:embed="rId6">
            <a:extLst>
              <a:ext uri="{28A0092B-C50C-407E-A947-70E740481C1C}">
                <a14:useLocalDpi xmlns:a14="http://schemas.microsoft.com/office/drawing/2010/main" val="0"/>
              </a:ext>
            </a:extLst>
          </a:blip>
          <a:stretch>
            <a:fillRect/>
          </a:stretch>
        </p:blipFill>
        <p:spPr bwMode="auto">
          <a:xfrm>
            <a:off x="4573588"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6"/>
          <p:cNvSpPr>
            <a:spLocks noChangeArrowheads="1"/>
          </p:cNvSpPr>
          <p:nvPr/>
        </p:nvSpPr>
        <p:spPr bwMode="auto">
          <a:xfrm>
            <a:off x="4283968" y="5877272"/>
            <a:ext cx="6351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D</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6</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h</a:t>
            </a:r>
          </a:p>
        </p:txBody>
      </p:sp>
      <p:sp>
        <p:nvSpPr>
          <p:cNvPr id="14" name="Text Box 7"/>
          <p:cNvSpPr txBox="1">
            <a:spLocks noChangeArrowheads="1"/>
          </p:cNvSpPr>
          <p:nvPr/>
        </p:nvSpPr>
        <p:spPr bwMode="auto">
          <a:xfrm>
            <a:off x="1023938" y="5940761"/>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绿柱石</a:t>
            </a:r>
          </a:p>
        </p:txBody>
      </p:sp>
      <p:sp>
        <p:nvSpPr>
          <p:cNvPr id="15" name="Text Box 8"/>
          <p:cNvSpPr txBox="1">
            <a:spLocks noChangeArrowheads="1"/>
          </p:cNvSpPr>
          <p:nvPr/>
        </p:nvSpPr>
        <p:spPr bwMode="auto">
          <a:xfrm>
            <a:off x="6847768" y="5939184"/>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磁黄铁矿</a:t>
            </a:r>
          </a:p>
        </p:txBody>
      </p:sp>
    </p:spTree>
    <p:extLst>
      <p:ext uri="{BB962C8B-B14F-4D97-AF65-F5344CB8AC3E}">
        <p14:creationId xmlns:p14="http://schemas.microsoft.com/office/powerpoint/2010/main" val="3255214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1931867" y="1067656"/>
            <a:ext cx="5530198" cy="5530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 Box 6"/>
          <p:cNvSpPr txBox="1">
            <a:spLocks noChangeArrowheads="1"/>
          </p:cNvSpPr>
          <p:nvPr/>
        </p:nvSpPr>
        <p:spPr bwMode="auto">
          <a:xfrm>
            <a:off x="3038316" y="582781"/>
            <a:ext cx="3207629"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2800" b="1" dirty="0" err="1">
                <a:solidFill>
                  <a:srgbClr val="FF0000"/>
                </a:solidFill>
                <a:effectLst>
                  <a:outerShdw blurRad="38100" dist="38100" dir="2700000" algn="tl">
                    <a:srgbClr val="000000"/>
                  </a:outerShdw>
                </a:effectLst>
                <a:latin typeface="Times New Roman" pitchFamily="18" charset="0"/>
                <a:ea typeface="楷体" pitchFamily="49" charset="-122"/>
              </a:rPr>
              <a:t>NaCl</a:t>
            </a:r>
            <a:r>
              <a:rPr kumimoji="1" lang="zh-CN" altLang="en-US" sz="2800" b="1" dirty="0">
                <a:solidFill>
                  <a:srgbClr val="FF0000"/>
                </a:solidFill>
                <a:effectLst>
                  <a:outerShdw blurRad="38100" dist="38100" dir="2700000" algn="tl">
                    <a:srgbClr val="000000"/>
                  </a:outerShdw>
                </a:effectLst>
                <a:latin typeface="Times New Roman" pitchFamily="18" charset="0"/>
                <a:ea typeface="楷体" pitchFamily="49" charset="-122"/>
              </a:rPr>
              <a:t>中的</a:t>
            </a:r>
            <a:r>
              <a:rPr kumimoji="1" lang="en-US" altLang="zh-CN" sz="2800" b="1" i="1" dirty="0">
                <a:solidFill>
                  <a:srgbClr val="FF0000"/>
                </a:solidFill>
                <a:effectLst>
                  <a:outerShdw blurRad="38100" dist="38100" dir="2700000" algn="tl">
                    <a:srgbClr val="000000"/>
                  </a:outerShdw>
                </a:effectLst>
                <a:latin typeface="Times New Roman" pitchFamily="18" charset="0"/>
                <a:ea typeface="楷体" pitchFamily="49" charset="-122"/>
              </a:rPr>
              <a:t>c</a:t>
            </a:r>
            <a:r>
              <a:rPr kumimoji="1" lang="zh-CN" altLang="en-US" sz="2800" b="1" dirty="0">
                <a:solidFill>
                  <a:srgbClr val="FF0000"/>
                </a:solidFill>
                <a:effectLst>
                  <a:outerShdw blurRad="38100" dist="38100" dir="2700000" algn="tl">
                    <a:srgbClr val="000000"/>
                  </a:outerShdw>
                </a:effectLst>
                <a:latin typeface="Times New Roman" pitchFamily="18" charset="0"/>
                <a:ea typeface="楷体" pitchFamily="49" charset="-122"/>
              </a:rPr>
              <a:t>滑移面</a:t>
            </a:r>
          </a:p>
        </p:txBody>
      </p:sp>
    </p:spTree>
    <p:extLst>
      <p:ext uri="{BB962C8B-B14F-4D97-AF65-F5344CB8AC3E}">
        <p14:creationId xmlns:p14="http://schemas.microsoft.com/office/powerpoint/2010/main" val="2083121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ChangeArrowheads="1"/>
          </p:cNvSpPr>
          <p:nvPr/>
        </p:nvSpPr>
        <p:spPr bwMode="auto">
          <a:xfrm>
            <a:off x="827088" y="3146425"/>
            <a:ext cx="22829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ctr"/>
            <a:r>
              <a:rPr lang="en-US" altLang="zh-CN" sz="2400" dirty="0">
                <a:solidFill>
                  <a:srgbClr val="000000"/>
                </a:solidFill>
                <a:effectLst>
                  <a:outerShdw blurRad="38100" dist="38100" dir="2700000" algn="tl">
                    <a:srgbClr val="FFFFFF"/>
                  </a:outerShdw>
                </a:effectLst>
              </a:rPr>
              <a:t>CaCO</a:t>
            </a:r>
            <a:r>
              <a:rPr lang="en-US" altLang="zh-CN" sz="2400" baseline="-30000" dirty="0">
                <a:solidFill>
                  <a:srgbClr val="000000"/>
                </a:solidFill>
                <a:effectLst>
                  <a:outerShdw blurRad="38100" dist="38100" dir="2700000" algn="tl">
                    <a:srgbClr val="FFFFFF"/>
                  </a:outerShdw>
                </a:effectLst>
              </a:rPr>
              <a:t>3</a:t>
            </a:r>
            <a:r>
              <a:rPr lang="en-US" altLang="zh-CN" sz="2400" dirty="0">
                <a:solidFill>
                  <a:srgbClr val="000000"/>
                </a:solidFill>
                <a:effectLst>
                  <a:outerShdw blurRad="38100" dist="38100" dir="2700000" algn="tl">
                    <a:srgbClr val="FFFFFF"/>
                  </a:outerShdw>
                </a:effectLst>
              </a:rPr>
              <a:t>(</a:t>
            </a:r>
            <a:r>
              <a:rPr lang="zh-CN" altLang="en-US" sz="2400" dirty="0">
                <a:solidFill>
                  <a:srgbClr val="000000"/>
                </a:solidFill>
                <a:effectLst>
                  <a:outerShdw blurRad="38100" dist="38100" dir="2700000" algn="tl">
                    <a:srgbClr val="FFFFFF"/>
                  </a:outerShdw>
                </a:effectLst>
              </a:rPr>
              <a:t>方解石</a:t>
            </a:r>
            <a:r>
              <a:rPr lang="en-US" altLang="zh-CN" sz="2400" dirty="0">
                <a:solidFill>
                  <a:srgbClr val="000000"/>
                </a:solidFill>
                <a:effectLst>
                  <a:outerShdw blurRad="38100" dist="38100" dir="2700000" algn="tl">
                    <a:srgbClr val="FFFFFF"/>
                  </a:outerShdw>
                </a:effectLst>
              </a:rPr>
              <a:t>)</a:t>
            </a:r>
          </a:p>
        </p:txBody>
      </p:sp>
      <p:pic>
        <p:nvPicPr>
          <p:cNvPr id="78852"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171" b="100000" l="3944" r="95775"/>
                    </a14:imgEffect>
                  </a14:imgLayer>
                </a14:imgProps>
              </a:ext>
              <a:ext uri="{28A0092B-C50C-407E-A947-70E740481C1C}">
                <a14:useLocalDpi xmlns:a14="http://schemas.microsoft.com/office/drawing/2010/main" val="0"/>
              </a:ext>
            </a:extLst>
          </a:blip>
          <a:srcRect/>
          <a:stretch>
            <a:fillRect/>
          </a:stretch>
        </p:blipFill>
        <p:spPr bwMode="auto">
          <a:xfrm>
            <a:off x="904875" y="558800"/>
            <a:ext cx="2093913"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4" name="Picture 6" descr="tourmaline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549275"/>
            <a:ext cx="1576388" cy="2519363"/>
          </a:xfrm>
          <a:prstGeom prst="rect">
            <a:avLst/>
          </a:prstGeom>
          <a:noFill/>
          <a:extLst>
            <a:ext uri="{909E8E84-426E-40DD-AFC4-6F175D3DCCD1}">
              <a14:hiddenFill xmlns:a14="http://schemas.microsoft.com/office/drawing/2010/main">
                <a:solidFill>
                  <a:srgbClr val="FFFFFF"/>
                </a:solidFill>
              </a14:hiddenFill>
            </a:ext>
          </a:extLst>
        </p:spPr>
      </p:pic>
      <p:sp>
        <p:nvSpPr>
          <p:cNvPr id="78855" name="Text Box 7"/>
          <p:cNvSpPr txBox="1">
            <a:spLocks noChangeArrowheads="1"/>
          </p:cNvSpPr>
          <p:nvPr/>
        </p:nvSpPr>
        <p:spPr bwMode="auto">
          <a:xfrm>
            <a:off x="3419475" y="3141663"/>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电气石</a:t>
            </a:r>
          </a:p>
        </p:txBody>
      </p:sp>
      <p:pic>
        <p:nvPicPr>
          <p:cNvPr id="78856" name="Picture 8" descr="dolom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549275"/>
            <a:ext cx="2300288" cy="2522538"/>
          </a:xfrm>
          <a:prstGeom prst="rect">
            <a:avLst/>
          </a:prstGeom>
          <a:noFill/>
          <a:extLst>
            <a:ext uri="{909E8E84-426E-40DD-AFC4-6F175D3DCCD1}">
              <a14:hiddenFill xmlns:a14="http://schemas.microsoft.com/office/drawing/2010/main">
                <a:solidFill>
                  <a:srgbClr val="FFFFFF"/>
                </a:solidFill>
              </a14:hiddenFill>
            </a:ext>
          </a:extLst>
        </p:spPr>
      </p:pic>
      <p:sp>
        <p:nvSpPr>
          <p:cNvPr id="78857" name="Rectangle 9"/>
          <p:cNvSpPr>
            <a:spLocks noChangeArrowheads="1"/>
          </p:cNvSpPr>
          <p:nvPr/>
        </p:nvSpPr>
        <p:spPr bwMode="auto">
          <a:xfrm>
            <a:off x="5867400" y="3154363"/>
            <a:ext cx="180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白云石</a:t>
            </a:r>
          </a:p>
        </p:txBody>
      </p:sp>
      <p:pic>
        <p:nvPicPr>
          <p:cNvPr id="78858" name="Picture 10" descr="cinnab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3717925"/>
            <a:ext cx="2592388" cy="2246313"/>
          </a:xfrm>
          <a:prstGeom prst="rect">
            <a:avLst/>
          </a:prstGeom>
          <a:noFill/>
          <a:extLst>
            <a:ext uri="{909E8E84-426E-40DD-AFC4-6F175D3DCCD1}">
              <a14:hiddenFill xmlns:a14="http://schemas.microsoft.com/office/drawing/2010/main">
                <a:solidFill>
                  <a:srgbClr val="FFFFFF"/>
                </a:solidFill>
              </a14:hiddenFill>
            </a:ext>
          </a:extLst>
        </p:spPr>
      </p:pic>
      <p:sp>
        <p:nvSpPr>
          <p:cNvPr id="78859" name="Rectangle 11"/>
          <p:cNvSpPr>
            <a:spLocks noChangeArrowheads="1"/>
          </p:cNvSpPr>
          <p:nvPr/>
        </p:nvSpPr>
        <p:spPr bwMode="auto">
          <a:xfrm>
            <a:off x="7451725" y="5518150"/>
            <a:ext cx="86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0000"/>
                </a:solidFill>
              </a:rPr>
              <a:t>辰砂</a:t>
            </a:r>
          </a:p>
        </p:txBody>
      </p:sp>
      <p:pic>
        <p:nvPicPr>
          <p:cNvPr id="78861" name="Picture 13" descr="corundum-cryst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3860800"/>
            <a:ext cx="2381250" cy="1638300"/>
          </a:xfrm>
          <a:prstGeom prst="rect">
            <a:avLst/>
          </a:prstGeom>
          <a:noFill/>
          <a:extLst>
            <a:ext uri="{909E8E84-426E-40DD-AFC4-6F175D3DCCD1}">
              <a14:hiddenFill xmlns:a14="http://schemas.microsoft.com/office/drawing/2010/main">
                <a:solidFill>
                  <a:srgbClr val="FFFFFF"/>
                </a:solidFill>
              </a14:hiddenFill>
            </a:ext>
          </a:extLst>
        </p:spPr>
      </p:pic>
      <p:sp>
        <p:nvSpPr>
          <p:cNvPr id="78862" name="Rectangle 14"/>
          <p:cNvSpPr>
            <a:spLocks noChangeArrowheads="1"/>
          </p:cNvSpPr>
          <p:nvPr/>
        </p:nvSpPr>
        <p:spPr bwMode="auto">
          <a:xfrm>
            <a:off x="2411412" y="5532437"/>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00"/>
                </a:solidFill>
              </a:rPr>
              <a:t>刚玉</a:t>
            </a:r>
          </a:p>
        </p:txBody>
      </p:sp>
      <p:sp>
        <p:nvSpPr>
          <p:cNvPr id="78863" name="Text Box 15"/>
          <p:cNvSpPr txBox="1">
            <a:spLocks noChangeArrowheads="1"/>
          </p:cNvSpPr>
          <p:nvPr/>
        </p:nvSpPr>
        <p:spPr bwMode="auto">
          <a:xfrm>
            <a:off x="467544" y="5761037"/>
            <a:ext cx="19097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a:solidFill>
                  <a:srgbClr val="FF0000"/>
                </a:solidFill>
                <a:effectLst>
                  <a:outerShdw blurRad="38100" dist="38100" dir="2700000" algn="tl">
                    <a:srgbClr val="000000"/>
                  </a:outerShdw>
                </a:effectLst>
              </a:rPr>
              <a:t>三方晶系</a:t>
            </a:r>
          </a:p>
        </p:txBody>
      </p:sp>
    </p:spTree>
    <p:extLst>
      <p:ext uri="{BB962C8B-B14F-4D97-AF65-F5344CB8AC3E}">
        <p14:creationId xmlns:p14="http://schemas.microsoft.com/office/powerpoint/2010/main" val="1454848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85" name="Picture 13"/>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78904" y="14401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56677" name="Rectangle 5"/>
          <p:cNvSpPr>
            <a:spLocks noChangeArrowheads="1"/>
          </p:cNvSpPr>
          <p:nvPr/>
        </p:nvSpPr>
        <p:spPr bwMode="auto">
          <a:xfrm>
            <a:off x="3461746" y="1454762"/>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a:t>
            </a:r>
            <a:r>
              <a:rPr lang="en-US" altLang="zh-CN" sz="2400" b="1" baseline="-25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3</a:t>
            </a:r>
            <a:endParaRPr lang="en-US" altLang="zh-CN" sz="2400" b="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156684" name="Text Box 12"/>
          <p:cNvSpPr txBox="1">
            <a:spLocks noChangeArrowheads="1"/>
          </p:cNvSpPr>
          <p:nvPr/>
        </p:nvSpPr>
        <p:spPr bwMode="auto">
          <a:xfrm>
            <a:off x="67731" y="476672"/>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effectLst>
                  <a:outerShdw blurRad="38100" dist="38100" dir="2700000" algn="tl">
                    <a:srgbClr val="FFFFFF"/>
                  </a:outerShdw>
                </a:effectLst>
              </a:rPr>
              <a:t>过碘酸钠</a:t>
            </a:r>
          </a:p>
        </p:txBody>
      </p:sp>
      <p:pic>
        <p:nvPicPr>
          <p:cNvPr id="5" name="Picture 10"/>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5508104" y="14401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5894105" y="1599140"/>
            <a:ext cx="5501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3</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i</a:t>
            </a:r>
            <a:endParaRPr lang="en-US" altLang="zh-CN" sz="2400" b="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7" name="Text Box 9"/>
          <p:cNvSpPr txBox="1">
            <a:spLocks noChangeArrowheads="1"/>
          </p:cNvSpPr>
          <p:nvPr/>
        </p:nvSpPr>
        <p:spPr bwMode="auto">
          <a:xfrm>
            <a:off x="5581756" y="620869"/>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似晶石</a:t>
            </a:r>
          </a:p>
        </p:txBody>
      </p:sp>
      <p:pic>
        <p:nvPicPr>
          <p:cNvPr id="8" name="Picture 12"/>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1392042" y="3140968"/>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4632525" y="3140968"/>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5"/>
          <p:cNvSpPr>
            <a:spLocks noChangeArrowheads="1"/>
          </p:cNvSpPr>
          <p:nvPr/>
        </p:nvSpPr>
        <p:spPr bwMode="auto">
          <a:xfrm>
            <a:off x="4748216" y="5790207"/>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D</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3</a:t>
            </a:r>
            <a:endParaRPr lang="en-US" altLang="zh-CN" sz="2400" b="1">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11" name="Text Box 9"/>
          <p:cNvSpPr txBox="1">
            <a:spLocks noChangeArrowheads="1"/>
          </p:cNvSpPr>
          <p:nvPr/>
        </p:nvSpPr>
        <p:spPr bwMode="auto">
          <a:xfrm>
            <a:off x="7039496" y="5821163"/>
            <a:ext cx="1080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000000"/>
                </a:solidFill>
              </a:rPr>
              <a:t>α-</a:t>
            </a:r>
            <a:r>
              <a:rPr lang="zh-CN" altLang="en-US" sz="2400">
                <a:solidFill>
                  <a:srgbClr val="000000"/>
                </a:solidFill>
              </a:rPr>
              <a:t>石英</a:t>
            </a:r>
          </a:p>
        </p:txBody>
      </p:sp>
      <p:sp>
        <p:nvSpPr>
          <p:cNvPr id="12" name="Text Box 10"/>
          <p:cNvSpPr txBox="1">
            <a:spLocks noChangeArrowheads="1"/>
          </p:cNvSpPr>
          <p:nvPr/>
        </p:nvSpPr>
        <p:spPr bwMode="auto">
          <a:xfrm>
            <a:off x="1722951" y="5821163"/>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辰砂</a:t>
            </a:r>
          </a:p>
        </p:txBody>
      </p:sp>
    </p:spTree>
    <p:extLst>
      <p:ext uri="{BB962C8B-B14F-4D97-AF65-F5344CB8AC3E}">
        <p14:creationId xmlns:p14="http://schemas.microsoft.com/office/powerpoint/2010/main" val="1723358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4"/>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696744" y="2852738"/>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5"/>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2700338" y="3096344"/>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12463" y="2852738"/>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59752" name="Picture 8"/>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2267744" y="18864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59749" name="Rectangle 5"/>
          <p:cNvSpPr>
            <a:spLocks noChangeArrowheads="1"/>
          </p:cNvSpPr>
          <p:nvPr/>
        </p:nvSpPr>
        <p:spPr bwMode="auto">
          <a:xfrm>
            <a:off x="2104579" y="1545258"/>
            <a:ext cx="5838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a:t>
            </a:r>
            <a:r>
              <a:rPr lang="en-US" altLang="zh-CN" sz="2400" b="1" baseline="-25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3</a:t>
            </a:r>
            <a:r>
              <a:rPr lang="en-US" altLang="zh-CN" sz="2400" b="1" i="1" baseline="-25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v</a:t>
            </a:r>
            <a:endParaRPr lang="en-US" altLang="zh-CN" sz="2400" b="1" i="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159751" name="Text Box 7"/>
          <p:cNvSpPr txBox="1">
            <a:spLocks noChangeArrowheads="1"/>
          </p:cNvSpPr>
          <p:nvPr/>
        </p:nvSpPr>
        <p:spPr bwMode="auto">
          <a:xfrm>
            <a:off x="5436096" y="1606074"/>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电气石</a:t>
            </a:r>
          </a:p>
        </p:txBody>
      </p:sp>
      <p:sp>
        <p:nvSpPr>
          <p:cNvPr id="5" name="Rectangle 4"/>
          <p:cNvSpPr>
            <a:spLocks noChangeArrowheads="1"/>
          </p:cNvSpPr>
          <p:nvPr/>
        </p:nvSpPr>
        <p:spPr bwMode="auto">
          <a:xfrm>
            <a:off x="358775" y="5397500"/>
            <a:ext cx="6126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D</a:t>
            </a:r>
            <a:r>
              <a:rPr lang="en-US" altLang="zh-CN" sz="2400" b="1" baseline="-25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3</a:t>
            </a:r>
            <a:r>
              <a:rPr lang="en-US" altLang="zh-CN" sz="2400" b="1" i="1" baseline="-25000"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d</a:t>
            </a:r>
            <a:endParaRPr lang="en-US" altLang="zh-CN" sz="2400" b="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6" name="Text Box 8"/>
          <p:cNvSpPr txBox="1">
            <a:spLocks noChangeArrowheads="1"/>
          </p:cNvSpPr>
          <p:nvPr/>
        </p:nvSpPr>
        <p:spPr bwMode="auto">
          <a:xfrm>
            <a:off x="7596336" y="5916613"/>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赤铁矿</a:t>
            </a:r>
          </a:p>
        </p:txBody>
      </p:sp>
      <p:sp>
        <p:nvSpPr>
          <p:cNvPr id="7" name="Text Box 9"/>
          <p:cNvSpPr txBox="1">
            <a:spLocks noChangeArrowheads="1"/>
          </p:cNvSpPr>
          <p:nvPr/>
        </p:nvSpPr>
        <p:spPr bwMode="auto">
          <a:xfrm>
            <a:off x="4630316" y="5916613"/>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方解石</a:t>
            </a:r>
          </a:p>
        </p:txBody>
      </p:sp>
      <p:sp>
        <p:nvSpPr>
          <p:cNvPr id="8" name="Text Box 10"/>
          <p:cNvSpPr txBox="1">
            <a:spLocks noChangeArrowheads="1"/>
          </p:cNvSpPr>
          <p:nvPr/>
        </p:nvSpPr>
        <p:spPr bwMode="auto">
          <a:xfrm>
            <a:off x="2428429" y="5916613"/>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刚玉</a:t>
            </a:r>
          </a:p>
        </p:txBody>
      </p:sp>
    </p:spTree>
    <p:extLst>
      <p:ext uri="{BB962C8B-B14F-4D97-AF65-F5344CB8AC3E}">
        <p14:creationId xmlns:p14="http://schemas.microsoft.com/office/powerpoint/2010/main" val="3039542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459"/>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048109" y="1412776"/>
            <a:ext cx="5020399" cy="50203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3460"/>
          <p:cNvSpPr>
            <a:spLocks noChangeArrowheads="1"/>
          </p:cNvSpPr>
          <p:nvPr/>
        </p:nvSpPr>
        <p:spPr bwMode="auto">
          <a:xfrm>
            <a:off x="889234" y="893663"/>
            <a:ext cx="2317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FF0000"/>
                </a:solidFill>
                <a:effectLst>
                  <a:outerShdw blurRad="38100" dist="38100" dir="2700000" algn="tl">
                    <a:srgbClr val="000000"/>
                  </a:outerShdw>
                </a:effectLst>
                <a:latin typeface="Times New Roman" pitchFamily="18" charset="0"/>
                <a:ea typeface="楷体" pitchFamily="49" charset="-122"/>
              </a:rPr>
              <a:t>金刚石滑移面</a:t>
            </a:r>
          </a:p>
        </p:txBody>
      </p:sp>
    </p:spTree>
    <p:extLst>
      <p:ext uri="{BB962C8B-B14F-4D97-AF65-F5344CB8AC3E}">
        <p14:creationId xmlns:p14="http://schemas.microsoft.com/office/powerpoint/2010/main" val="2583121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5" name="Picture 5" descr="Albite1"/>
          <p:cNvPicPr>
            <a:picLocks noChangeAspect="1" noChangeArrowheads="1"/>
          </p:cNvPicPr>
          <p:nvPr/>
        </p:nvPicPr>
        <p:blipFill>
          <a:blip r:embed="rId2">
            <a:extLst>
              <a:ext uri="{28A0092B-C50C-407E-A947-70E740481C1C}">
                <a14:useLocalDpi xmlns:a14="http://schemas.microsoft.com/office/drawing/2010/main" val="0"/>
              </a:ext>
            </a:extLst>
          </a:blip>
          <a:srcRect l="8640"/>
          <a:stretch>
            <a:fillRect/>
          </a:stretch>
        </p:blipFill>
        <p:spPr bwMode="auto">
          <a:xfrm>
            <a:off x="683568" y="512639"/>
            <a:ext cx="3292475" cy="2697162"/>
          </a:xfrm>
          <a:prstGeom prst="rect">
            <a:avLst/>
          </a:prstGeom>
          <a:noFill/>
          <a:extLst>
            <a:ext uri="{909E8E84-426E-40DD-AFC4-6F175D3DCCD1}">
              <a14:hiddenFill xmlns:a14="http://schemas.microsoft.com/office/drawing/2010/main">
                <a:solidFill>
                  <a:srgbClr val="FFFFFF"/>
                </a:solidFill>
              </a14:hiddenFill>
            </a:ext>
          </a:extLst>
        </p:spPr>
      </p:pic>
      <p:sp>
        <p:nvSpPr>
          <p:cNvPr id="107526" name="Rectangle 6"/>
          <p:cNvSpPr>
            <a:spLocks noChangeArrowheads="1"/>
          </p:cNvSpPr>
          <p:nvPr/>
        </p:nvSpPr>
        <p:spPr bwMode="auto">
          <a:xfrm>
            <a:off x="4125307" y="1160339"/>
            <a:ext cx="553998"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lang="zh-CN" altLang="en-US" sz="2400" dirty="0">
                <a:solidFill>
                  <a:srgbClr val="000000"/>
                </a:solidFill>
              </a:rPr>
              <a:t>钠长石</a:t>
            </a:r>
          </a:p>
        </p:txBody>
      </p:sp>
      <p:pic>
        <p:nvPicPr>
          <p:cNvPr id="107528" name="Picture 8" descr="albite2_s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843" y="512639"/>
            <a:ext cx="3602037" cy="2700337"/>
          </a:xfrm>
          <a:prstGeom prst="rect">
            <a:avLst/>
          </a:prstGeom>
          <a:noFill/>
          <a:extLst>
            <a:ext uri="{909E8E84-426E-40DD-AFC4-6F175D3DCCD1}">
              <a14:hiddenFill xmlns:a14="http://schemas.microsoft.com/office/drawing/2010/main">
                <a:solidFill>
                  <a:srgbClr val="FFFFFF"/>
                </a:solidFill>
              </a14:hiddenFill>
            </a:ext>
          </a:extLst>
        </p:spPr>
      </p:pic>
      <p:sp>
        <p:nvSpPr>
          <p:cNvPr id="107531" name="Rectangle 11"/>
          <p:cNvSpPr>
            <a:spLocks noChangeArrowheads="1"/>
          </p:cNvSpPr>
          <p:nvPr/>
        </p:nvSpPr>
        <p:spPr bwMode="auto">
          <a:xfrm>
            <a:off x="1638936" y="5308360"/>
            <a:ext cx="8985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00"/>
                </a:solidFill>
              </a:rPr>
              <a:t>胆矾</a:t>
            </a:r>
          </a:p>
        </p:txBody>
      </p:sp>
      <p:pic>
        <p:nvPicPr>
          <p:cNvPr id="107533" name="Picture 13" descr="Kaolinite%252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813" y="3357563"/>
            <a:ext cx="3429000" cy="2847975"/>
          </a:xfrm>
          <a:prstGeom prst="rect">
            <a:avLst/>
          </a:prstGeom>
          <a:noFill/>
          <a:extLst>
            <a:ext uri="{909E8E84-426E-40DD-AFC4-6F175D3DCCD1}">
              <a14:hiddenFill xmlns:a14="http://schemas.microsoft.com/office/drawing/2010/main">
                <a:solidFill>
                  <a:srgbClr val="FFFFFF"/>
                </a:solidFill>
              </a14:hiddenFill>
            </a:ext>
          </a:extLst>
        </p:spPr>
      </p:pic>
      <p:sp>
        <p:nvSpPr>
          <p:cNvPr id="107534" name="Rectangle 14"/>
          <p:cNvSpPr>
            <a:spLocks noChangeArrowheads="1"/>
          </p:cNvSpPr>
          <p:nvPr/>
        </p:nvSpPr>
        <p:spPr bwMode="auto">
          <a:xfrm>
            <a:off x="6659563" y="6165850"/>
            <a:ext cx="1255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00"/>
                </a:solidFill>
              </a:rPr>
              <a:t>高岭石</a:t>
            </a:r>
          </a:p>
        </p:txBody>
      </p:sp>
      <p:sp>
        <p:nvSpPr>
          <p:cNvPr id="107535" name="Text Box 15"/>
          <p:cNvSpPr txBox="1">
            <a:spLocks noChangeArrowheads="1"/>
          </p:cNvSpPr>
          <p:nvPr/>
        </p:nvSpPr>
        <p:spPr bwMode="auto">
          <a:xfrm>
            <a:off x="748506" y="5827472"/>
            <a:ext cx="20907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effectLst>
                  <a:outerShdw blurRad="38100" dist="38100" dir="2700000" algn="tl">
                    <a:srgbClr val="000000"/>
                  </a:outerShdw>
                </a:effectLst>
              </a:rPr>
              <a:t>三斜晶系 </a:t>
            </a:r>
          </a:p>
        </p:txBody>
      </p:sp>
      <p:pic>
        <p:nvPicPr>
          <p:cNvPr id="107537" name="Picture 17" descr="Copper Copper sulfate crystal"/>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916" b="93258" l="4354" r="94382"/>
                    </a14:imgEffect>
                  </a14:imgLayer>
                </a14:imgProps>
              </a:ext>
              <a:ext uri="{28A0092B-C50C-407E-A947-70E740481C1C}">
                <a14:useLocalDpi xmlns:a14="http://schemas.microsoft.com/office/drawing/2010/main" val="0"/>
              </a:ext>
            </a:extLst>
          </a:blip>
          <a:srcRect b="5968"/>
          <a:stretch>
            <a:fillRect/>
          </a:stretch>
        </p:blipFill>
        <p:spPr bwMode="auto">
          <a:xfrm>
            <a:off x="2411413" y="3357563"/>
            <a:ext cx="2665412" cy="2506662"/>
          </a:xfrm>
          <a:prstGeom prst="rect">
            <a:avLst/>
          </a:prstGeom>
          <a:noFill/>
          <a:extLst>
            <a:ext uri="{909E8E84-426E-40DD-AFC4-6F175D3DCCD1}">
              <a14:hiddenFill xmlns:a14="http://schemas.microsoft.com/office/drawing/2010/main">
                <a:solidFill>
                  <a:srgbClr val="FFFFFF"/>
                </a:solidFill>
              </a14:hiddenFill>
            </a:ext>
          </a:extLst>
        </p:spPr>
      </p:pic>
      <p:pic>
        <p:nvPicPr>
          <p:cNvPr id="107539" name="Picture 19" descr="6copper-sulfate105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786" y="3547029"/>
            <a:ext cx="209867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930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3" name="Picture 5" descr="gypsumx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15" y="514872"/>
            <a:ext cx="3919538" cy="2520950"/>
          </a:xfrm>
          <a:prstGeom prst="rect">
            <a:avLst/>
          </a:prstGeom>
          <a:noFill/>
          <a:extLst>
            <a:ext uri="{909E8E84-426E-40DD-AFC4-6F175D3DCCD1}">
              <a14:hiddenFill xmlns:a14="http://schemas.microsoft.com/office/drawing/2010/main">
                <a:solidFill>
                  <a:srgbClr val="FFFFFF"/>
                </a:solidFill>
              </a14:hiddenFill>
            </a:ext>
          </a:extLst>
        </p:spPr>
      </p:pic>
      <p:sp>
        <p:nvSpPr>
          <p:cNvPr id="104454" name="Text Box 6"/>
          <p:cNvSpPr txBox="1">
            <a:spLocks noChangeArrowheads="1"/>
          </p:cNvSpPr>
          <p:nvPr/>
        </p:nvSpPr>
        <p:spPr bwMode="auto">
          <a:xfrm>
            <a:off x="1619250" y="3031755"/>
            <a:ext cx="12239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00"/>
                </a:solidFill>
              </a:rPr>
              <a:t>石膏</a:t>
            </a:r>
          </a:p>
        </p:txBody>
      </p:sp>
      <p:sp>
        <p:nvSpPr>
          <p:cNvPr id="104455" name="Text Box 7"/>
          <p:cNvSpPr txBox="1">
            <a:spLocks noChangeArrowheads="1"/>
          </p:cNvSpPr>
          <p:nvPr/>
        </p:nvSpPr>
        <p:spPr bwMode="auto">
          <a:xfrm>
            <a:off x="5795963" y="2979368"/>
            <a:ext cx="1584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00"/>
                </a:solidFill>
                <a:latin typeface="宋体" pitchFamily="2" charset="-122"/>
              </a:rPr>
              <a:t>硼砂</a:t>
            </a:r>
            <a:endParaRPr lang="zh-CN" altLang="en-US" sz="2400" dirty="0">
              <a:solidFill>
                <a:srgbClr val="000000"/>
              </a:solidFill>
            </a:endParaRPr>
          </a:p>
        </p:txBody>
      </p:sp>
      <p:pic>
        <p:nvPicPr>
          <p:cNvPr id="1044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228" y="514872"/>
            <a:ext cx="3724275"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7" name="Picture 9" descr="Clinohedr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3465143"/>
            <a:ext cx="3806825" cy="2879725"/>
          </a:xfrm>
          <a:prstGeom prst="rect">
            <a:avLst/>
          </a:prstGeom>
          <a:noFill/>
          <a:extLst>
            <a:ext uri="{909E8E84-426E-40DD-AFC4-6F175D3DCCD1}">
              <a14:hiddenFill xmlns:a14="http://schemas.microsoft.com/office/drawing/2010/main">
                <a:solidFill>
                  <a:srgbClr val="FFFFFF"/>
                </a:solidFill>
              </a14:hiddenFill>
            </a:ext>
          </a:extLst>
        </p:spPr>
      </p:pic>
      <p:sp>
        <p:nvSpPr>
          <p:cNvPr id="104458" name="Rectangle 10"/>
          <p:cNvSpPr>
            <a:spLocks noChangeArrowheads="1"/>
          </p:cNvSpPr>
          <p:nvPr/>
        </p:nvSpPr>
        <p:spPr bwMode="auto">
          <a:xfrm>
            <a:off x="3324040" y="5322863"/>
            <a:ext cx="1800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00"/>
                </a:solidFill>
              </a:rPr>
              <a:t>斜晶石</a:t>
            </a:r>
          </a:p>
        </p:txBody>
      </p:sp>
      <p:sp>
        <p:nvSpPr>
          <p:cNvPr id="104459" name="Text Box 11"/>
          <p:cNvSpPr txBox="1">
            <a:spLocks noChangeArrowheads="1"/>
          </p:cNvSpPr>
          <p:nvPr/>
        </p:nvSpPr>
        <p:spPr bwMode="auto">
          <a:xfrm>
            <a:off x="647700" y="5757863"/>
            <a:ext cx="20907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0000"/>
                </a:solidFill>
                <a:effectLst>
                  <a:outerShdw blurRad="38100" dist="38100" dir="2700000" algn="tl">
                    <a:srgbClr val="000000"/>
                  </a:outerShdw>
                </a:effectLst>
              </a:rPr>
              <a:t>单斜晶系 </a:t>
            </a:r>
          </a:p>
        </p:txBody>
      </p:sp>
    </p:spTree>
    <p:extLst>
      <p:ext uri="{BB962C8B-B14F-4D97-AF65-F5344CB8AC3E}">
        <p14:creationId xmlns:p14="http://schemas.microsoft.com/office/powerpoint/2010/main" val="2785324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3" name="Picture 5" descr="article-1081072-02441A96000005DC-634_634x4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476250"/>
            <a:ext cx="4911725" cy="3262313"/>
          </a:xfrm>
          <a:prstGeom prst="rect">
            <a:avLst/>
          </a:prstGeom>
          <a:noFill/>
          <a:extLst>
            <a:ext uri="{909E8E84-426E-40DD-AFC4-6F175D3DCCD1}">
              <a14:hiddenFill xmlns:a14="http://schemas.microsoft.com/office/drawing/2010/main">
                <a:solidFill>
                  <a:srgbClr val="FFFFFF"/>
                </a:solidFill>
              </a14:hiddenFill>
            </a:ext>
          </a:extLst>
        </p:spPr>
      </p:pic>
      <p:pic>
        <p:nvPicPr>
          <p:cNvPr id="119812" name="Picture 4" descr="article-1081072-02464596000005DC-280_636x9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333375"/>
            <a:ext cx="2184400" cy="3243263"/>
          </a:xfrm>
          <a:prstGeom prst="rect">
            <a:avLst/>
          </a:prstGeom>
          <a:noFill/>
          <a:extLst>
            <a:ext uri="{909E8E84-426E-40DD-AFC4-6F175D3DCCD1}">
              <a14:hiddenFill xmlns:a14="http://schemas.microsoft.com/office/drawing/2010/main">
                <a:solidFill>
                  <a:srgbClr val="FFFFFF"/>
                </a:solidFill>
              </a14:hiddenFill>
            </a:ext>
          </a:extLst>
        </p:spPr>
      </p:pic>
      <p:sp>
        <p:nvSpPr>
          <p:cNvPr id="119816" name="Text Box 8"/>
          <p:cNvSpPr txBox="1">
            <a:spLocks noChangeArrowheads="1"/>
          </p:cNvSpPr>
          <p:nvPr/>
        </p:nvSpPr>
        <p:spPr bwMode="auto">
          <a:xfrm>
            <a:off x="611188" y="5661025"/>
            <a:ext cx="81375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000" b="0" i="1">
                <a:solidFill>
                  <a:srgbClr val="000000"/>
                </a:solidFill>
              </a:rPr>
              <a:t>For hundreds of thousands of years, groundwater saturated with </a:t>
            </a:r>
            <a:r>
              <a:rPr lang="en-US" altLang="zh-CN" sz="1000" i="1">
                <a:solidFill>
                  <a:srgbClr val="0000FF"/>
                </a:solidFill>
              </a:rPr>
              <a:t>calcium sulfate</a:t>
            </a:r>
            <a:r>
              <a:rPr lang="en-US" altLang="zh-CN" sz="1000" b="0" i="1">
                <a:solidFill>
                  <a:srgbClr val="000000"/>
                </a:solidFill>
              </a:rPr>
              <a:t> filtered through the many caves at Naica, warmed by heat from the magma below. As the magma cooled, water temperature inside the cave eventually stabilized at about 136°F. At this temperature minerals in the water began converting to selenite, molecules of which were laid down like tiny bricks to form crystals.</a:t>
            </a:r>
            <a:r>
              <a:rPr lang="en-US" altLang="zh-CN" sz="1000" b="0" i="1"/>
              <a:t> </a:t>
            </a:r>
          </a:p>
        </p:txBody>
      </p:sp>
      <p:sp>
        <p:nvSpPr>
          <p:cNvPr id="119817" name="Text Box 9"/>
          <p:cNvSpPr txBox="1">
            <a:spLocks noChangeArrowheads="1"/>
          </p:cNvSpPr>
          <p:nvPr/>
        </p:nvSpPr>
        <p:spPr bwMode="auto">
          <a:xfrm>
            <a:off x="3706813" y="4430713"/>
            <a:ext cx="52578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000" b="0" i="1" dirty="0">
                <a:solidFill>
                  <a:srgbClr val="000000"/>
                </a:solidFill>
              </a:rPr>
              <a:t>In the Naica mines of northern Mexico, near the city of Chihuahua, an underground city of giant crystals form a truly unreal landscape. Hundreds of thousands of years old, the giant selenite crystals existed for millennia in a completely closed environment; a true geode, the Naica </a:t>
            </a:r>
            <a:r>
              <a:rPr lang="en-US" altLang="zh-CN" sz="1000" b="0" i="1" dirty="0" err="1">
                <a:solidFill>
                  <a:srgbClr val="000000"/>
                </a:solidFill>
              </a:rPr>
              <a:t>Cuevo</a:t>
            </a:r>
            <a:r>
              <a:rPr lang="en-US" altLang="zh-CN" sz="1000" b="0" i="1" dirty="0">
                <a:solidFill>
                  <a:srgbClr val="000000"/>
                </a:solidFill>
              </a:rPr>
              <a:t> de los </a:t>
            </a:r>
            <a:r>
              <a:rPr lang="en-US" altLang="zh-CN" sz="1000" b="0" i="1" dirty="0" err="1">
                <a:solidFill>
                  <a:srgbClr val="000000"/>
                </a:solidFill>
              </a:rPr>
              <a:t>Cristales</a:t>
            </a:r>
            <a:r>
              <a:rPr lang="en-US" altLang="zh-CN" sz="1000" b="0" i="1" dirty="0">
                <a:solidFill>
                  <a:srgbClr val="000000"/>
                </a:solidFill>
              </a:rPr>
              <a:t> is completely covered in the transparent “</a:t>
            </a:r>
            <a:r>
              <a:rPr lang="en-US" altLang="zh-CN" sz="1000" b="0" i="1" dirty="0" err="1">
                <a:solidFill>
                  <a:srgbClr val="000000"/>
                </a:solidFill>
              </a:rPr>
              <a:t>macrocrystals</a:t>
            </a:r>
            <a:r>
              <a:rPr lang="en-US" altLang="zh-CN" sz="1000" b="0" i="1" dirty="0">
                <a:solidFill>
                  <a:srgbClr val="000000"/>
                </a:solidFill>
              </a:rPr>
              <a:t>,” some of which have grown up to 12 meters in length. Discovered in 2000 by two brothers working in the Naica silver and gold mine 1,000 feet below the surface of the earth, the crystals in this cave are some of the largest ever to be found.</a:t>
            </a:r>
          </a:p>
        </p:txBody>
      </p:sp>
      <p:pic>
        <p:nvPicPr>
          <p:cNvPr id="119819" name="Picture 11" descr="06%20Carsten%20Peter,%20Speleoresearch%20and%20fil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644900"/>
            <a:ext cx="3044825" cy="1903413"/>
          </a:xfrm>
          <a:prstGeom prst="rect">
            <a:avLst/>
          </a:prstGeom>
          <a:noFill/>
          <a:extLst>
            <a:ext uri="{909E8E84-426E-40DD-AFC4-6F175D3DCCD1}">
              <a14:hiddenFill xmlns:a14="http://schemas.microsoft.com/office/drawing/2010/main">
                <a:solidFill>
                  <a:srgbClr val="FFFFFF"/>
                </a:solidFill>
              </a14:hiddenFill>
            </a:ext>
          </a:extLst>
        </p:spPr>
      </p:pic>
      <p:sp>
        <p:nvSpPr>
          <p:cNvPr id="119820" name="Rectangle 12"/>
          <p:cNvSpPr>
            <a:spLocks noChangeArrowheads="1"/>
          </p:cNvSpPr>
          <p:nvPr/>
        </p:nvSpPr>
        <p:spPr bwMode="auto">
          <a:xfrm>
            <a:off x="3781425" y="3860800"/>
            <a:ext cx="2303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i="1">
                <a:solidFill>
                  <a:srgbClr val="FF0000"/>
                </a:solidFill>
                <a:effectLst>
                  <a:outerShdw blurRad="38100" dist="38100" dir="2700000" algn="tl">
                    <a:srgbClr val="000000"/>
                  </a:outerShdw>
                </a:effectLst>
              </a:rPr>
              <a:t>Crystal Palace</a:t>
            </a:r>
          </a:p>
        </p:txBody>
      </p:sp>
    </p:spTree>
    <p:extLst>
      <p:ext uri="{BB962C8B-B14F-4D97-AF65-F5344CB8AC3E}">
        <p14:creationId xmlns:p14="http://schemas.microsoft.com/office/powerpoint/2010/main" val="2730735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71" name="Picture 7"/>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1043608" y="90307"/>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5508104" y="3110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64868" name="Rectangle 4"/>
          <p:cNvSpPr>
            <a:spLocks noChangeArrowheads="1"/>
          </p:cNvSpPr>
          <p:nvPr/>
        </p:nvSpPr>
        <p:spPr bwMode="auto">
          <a:xfrm>
            <a:off x="355101" y="332656"/>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dirty="0">
                <a:solidFill>
                  <a:srgbClr val="FF0000"/>
                </a:solidFill>
                <a:effectLst>
                  <a:outerShdw blurRad="38100" dist="38100" dir="2700000" algn="tl">
                    <a:srgbClr val="000000">
                      <a:alpha val="43137"/>
                    </a:srgbClr>
                  </a:outerShdw>
                </a:effectLst>
                <a:latin typeface="Times New Roman" panose="02020603050405020304" pitchFamily="18" charset="0"/>
                <a:ea typeface="宋体" pitchFamily="2" charset="-122"/>
                <a:cs typeface="Times New Roman" panose="02020603050405020304" pitchFamily="18" charset="0"/>
              </a:rPr>
              <a:t>C</a:t>
            </a:r>
            <a:r>
              <a:rPr lang="en-US" altLang="zh-CN" sz="2400" b="1" baseline="-2500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itchFamily="2" charset="-122"/>
                <a:cs typeface="Times New Roman" panose="02020603050405020304" pitchFamily="18" charset="0"/>
              </a:rPr>
              <a:t>2</a:t>
            </a:r>
            <a:endPar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宋体" pitchFamily="2" charset="-122"/>
              <a:cs typeface="Times New Roman" panose="02020603050405020304" pitchFamily="18" charset="0"/>
            </a:endParaRPr>
          </a:p>
        </p:txBody>
      </p:sp>
      <p:sp>
        <p:nvSpPr>
          <p:cNvPr id="164870" name="Text Box 6"/>
          <p:cNvSpPr txBox="1">
            <a:spLocks noChangeArrowheads="1"/>
          </p:cNvSpPr>
          <p:nvPr/>
        </p:nvSpPr>
        <p:spPr bwMode="auto">
          <a:xfrm>
            <a:off x="647835" y="2996952"/>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酒石酸</a:t>
            </a:r>
          </a:p>
        </p:txBody>
      </p:sp>
      <p:sp>
        <p:nvSpPr>
          <p:cNvPr id="5" name="Rectangle 5"/>
          <p:cNvSpPr>
            <a:spLocks noChangeArrowheads="1"/>
          </p:cNvSpPr>
          <p:nvPr/>
        </p:nvSpPr>
        <p:spPr bwMode="auto">
          <a:xfrm>
            <a:off x="5479909" y="1745602"/>
            <a:ext cx="47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alpha val="43137"/>
                    </a:srgbClr>
                  </a:outerShdw>
                </a:effectLst>
                <a:latin typeface="Times New Roman" panose="02020603050405020304" pitchFamily="18" charset="0"/>
                <a:ea typeface="宋体" pitchFamily="2" charset="-122"/>
                <a:cs typeface="Times New Roman" panose="02020603050405020304" pitchFamily="18" charset="0"/>
              </a:rPr>
              <a:t>C</a:t>
            </a:r>
            <a:r>
              <a:rPr lang="en-US" altLang="zh-CN" sz="2400" b="1" i="1" baseline="-25000">
                <a:solidFill>
                  <a:srgbClr val="FF0000"/>
                </a:solidFill>
                <a:effectLst>
                  <a:outerShdw blurRad="38100" dist="38100" dir="2700000" algn="tl">
                    <a:srgbClr val="000000">
                      <a:alpha val="43137"/>
                    </a:srgbClr>
                  </a:outerShdw>
                </a:effectLst>
                <a:latin typeface="Times New Roman" panose="02020603050405020304" pitchFamily="18" charset="0"/>
                <a:ea typeface="宋体" pitchFamily="2" charset="-122"/>
                <a:cs typeface="Times New Roman" panose="02020603050405020304" pitchFamily="18" charset="0"/>
              </a:rPr>
              <a:t>s</a:t>
            </a:r>
            <a:endParaRPr lang="en-US" altLang="zh-CN" sz="2400" b="1" i="1">
              <a:solidFill>
                <a:srgbClr val="FF0000"/>
              </a:solidFill>
              <a:effectLst>
                <a:outerShdw blurRad="38100" dist="38100" dir="2700000" algn="tl">
                  <a:srgbClr val="000000">
                    <a:alpha val="43137"/>
                  </a:srgbClr>
                </a:outerShdw>
              </a:effectLst>
              <a:latin typeface="Times New Roman" panose="02020603050405020304" pitchFamily="18" charset="0"/>
              <a:ea typeface="宋体" pitchFamily="2" charset="-122"/>
              <a:cs typeface="Times New Roman" panose="02020603050405020304" pitchFamily="18" charset="0"/>
            </a:endParaRPr>
          </a:p>
        </p:txBody>
      </p:sp>
      <p:sp>
        <p:nvSpPr>
          <p:cNvPr id="6" name="Text Box 7"/>
          <p:cNvSpPr txBox="1">
            <a:spLocks noChangeArrowheads="1"/>
          </p:cNvSpPr>
          <p:nvPr/>
        </p:nvSpPr>
        <p:spPr bwMode="auto">
          <a:xfrm>
            <a:off x="5506978" y="2924944"/>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四硫酸钾</a:t>
            </a:r>
          </a:p>
        </p:txBody>
      </p:sp>
      <p:pic>
        <p:nvPicPr>
          <p:cNvPr id="8" name="Picture 12"/>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1647056" y="306896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5076056" y="306896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6"/>
          <p:cNvSpPr>
            <a:spLocks noChangeArrowheads="1"/>
          </p:cNvSpPr>
          <p:nvPr/>
        </p:nvSpPr>
        <p:spPr bwMode="auto">
          <a:xfrm>
            <a:off x="4211960" y="5695044"/>
            <a:ext cx="6062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alpha val="43137"/>
                    </a:srgbClr>
                  </a:outerShdw>
                </a:effectLst>
                <a:latin typeface="Times New Roman" panose="02020603050405020304" pitchFamily="18" charset="0"/>
                <a:ea typeface="宋体" pitchFamily="2" charset="-122"/>
                <a:cs typeface="Times New Roman" panose="02020603050405020304" pitchFamily="18" charset="0"/>
              </a:rPr>
              <a:t>C</a:t>
            </a:r>
            <a:r>
              <a:rPr lang="en-US" altLang="zh-CN" sz="2400" b="1" baseline="-25000">
                <a:solidFill>
                  <a:srgbClr val="FF0000"/>
                </a:solidFill>
                <a:effectLst>
                  <a:outerShdw blurRad="38100" dist="38100" dir="2700000" algn="tl">
                    <a:srgbClr val="000000">
                      <a:alpha val="43137"/>
                    </a:srgbClr>
                  </a:outerShdw>
                </a:effectLst>
                <a:latin typeface="Times New Roman" panose="02020603050405020304" pitchFamily="18" charset="0"/>
                <a:ea typeface="宋体" pitchFamily="2" charset="-122"/>
                <a:cs typeface="Times New Roman" panose="02020603050405020304" pitchFamily="18" charset="0"/>
              </a:rPr>
              <a:t>2</a:t>
            </a:r>
            <a:r>
              <a:rPr lang="en-US" altLang="zh-CN" sz="2400" b="1" i="1" baseline="-25000">
                <a:solidFill>
                  <a:srgbClr val="FF0000"/>
                </a:solidFill>
                <a:effectLst>
                  <a:outerShdw blurRad="38100" dist="38100" dir="2700000" algn="tl">
                    <a:srgbClr val="000000">
                      <a:alpha val="43137"/>
                    </a:srgbClr>
                  </a:outerShdw>
                </a:effectLst>
                <a:latin typeface="Times New Roman" panose="02020603050405020304" pitchFamily="18" charset="0"/>
                <a:ea typeface="宋体" pitchFamily="2" charset="-122"/>
                <a:cs typeface="Times New Roman" panose="02020603050405020304" pitchFamily="18" charset="0"/>
              </a:rPr>
              <a:t>h</a:t>
            </a:r>
          </a:p>
        </p:txBody>
      </p:sp>
      <p:sp>
        <p:nvSpPr>
          <p:cNvPr id="11" name="Text Box 9"/>
          <p:cNvSpPr txBox="1">
            <a:spLocks noChangeArrowheads="1"/>
          </p:cNvSpPr>
          <p:nvPr/>
        </p:nvSpPr>
        <p:spPr bwMode="auto">
          <a:xfrm>
            <a:off x="5148064" y="5688013"/>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正长石</a:t>
            </a:r>
          </a:p>
        </p:txBody>
      </p:sp>
      <p:sp>
        <p:nvSpPr>
          <p:cNvPr id="12" name="Text Box 10"/>
          <p:cNvSpPr txBox="1">
            <a:spLocks noChangeArrowheads="1"/>
          </p:cNvSpPr>
          <p:nvPr/>
        </p:nvSpPr>
        <p:spPr bwMode="auto">
          <a:xfrm>
            <a:off x="1692275" y="5695044"/>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effectLst>
                  <a:outerShdw blurRad="38100" dist="38100" dir="2700000" algn="tl">
                    <a:srgbClr val="FFFFFF"/>
                  </a:outerShdw>
                </a:effectLst>
              </a:rPr>
              <a:t>石膏</a:t>
            </a:r>
          </a:p>
        </p:txBody>
      </p:sp>
    </p:spTree>
    <p:extLst>
      <p:ext uri="{BB962C8B-B14F-4D97-AF65-F5344CB8AC3E}">
        <p14:creationId xmlns:p14="http://schemas.microsoft.com/office/powerpoint/2010/main" val="4170739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1" name="Picture 5" descr="epsomite"/>
          <p:cNvPicPr>
            <a:picLocks noChangeAspect="1" noChangeArrowheads="1"/>
          </p:cNvPicPr>
          <p:nvPr/>
        </p:nvPicPr>
        <p:blipFill>
          <a:blip r:embed="rId2">
            <a:extLst>
              <a:ext uri="{28A0092B-C50C-407E-A947-70E740481C1C}">
                <a14:useLocalDpi xmlns:a14="http://schemas.microsoft.com/office/drawing/2010/main" val="0"/>
              </a:ext>
            </a:extLst>
          </a:blip>
          <a:srcRect t="20567"/>
          <a:stretch>
            <a:fillRect/>
          </a:stretch>
        </p:blipFill>
        <p:spPr bwMode="auto">
          <a:xfrm>
            <a:off x="323850" y="417513"/>
            <a:ext cx="4186238" cy="2867025"/>
          </a:xfrm>
          <a:prstGeom prst="rect">
            <a:avLst/>
          </a:prstGeom>
          <a:noFill/>
          <a:extLst>
            <a:ext uri="{909E8E84-426E-40DD-AFC4-6F175D3DCCD1}">
              <a14:hiddenFill xmlns:a14="http://schemas.microsoft.com/office/drawing/2010/main">
                <a:solidFill>
                  <a:srgbClr val="FFFFFF"/>
                </a:solidFill>
              </a14:hiddenFill>
            </a:ext>
          </a:extLst>
        </p:spPr>
      </p:pic>
      <p:sp>
        <p:nvSpPr>
          <p:cNvPr id="106502" name="Rectangle 6"/>
          <p:cNvSpPr>
            <a:spLocks noChangeArrowheads="1"/>
          </p:cNvSpPr>
          <p:nvPr/>
        </p:nvSpPr>
        <p:spPr bwMode="auto">
          <a:xfrm>
            <a:off x="1727199" y="3236090"/>
            <a:ext cx="28448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a:solidFill>
                  <a:srgbClr val="000000"/>
                </a:solidFill>
              </a:rPr>
              <a:t>泻利盐</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pic>
        <p:nvPicPr>
          <p:cNvPr id="106504" name="Picture 8" descr="natrolite100305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550" y="404813"/>
            <a:ext cx="3840163" cy="2881312"/>
          </a:xfrm>
          <a:prstGeom prst="rect">
            <a:avLst/>
          </a:prstGeom>
          <a:noFill/>
          <a:extLst>
            <a:ext uri="{909E8E84-426E-40DD-AFC4-6F175D3DCCD1}">
              <a14:hiddenFill xmlns:a14="http://schemas.microsoft.com/office/drawing/2010/main">
                <a:solidFill>
                  <a:srgbClr val="FFFFFF"/>
                </a:solidFill>
              </a14:hiddenFill>
            </a:ext>
          </a:extLst>
        </p:spPr>
      </p:pic>
      <p:sp>
        <p:nvSpPr>
          <p:cNvPr id="106505" name="Rectangle 9"/>
          <p:cNvSpPr>
            <a:spLocks noChangeArrowheads="1"/>
          </p:cNvSpPr>
          <p:nvPr/>
        </p:nvSpPr>
        <p:spPr bwMode="auto">
          <a:xfrm>
            <a:off x="6516216" y="3200400"/>
            <a:ext cx="125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00"/>
                </a:solidFill>
              </a:rPr>
              <a:t>钠沸石</a:t>
            </a:r>
          </a:p>
        </p:txBody>
      </p:sp>
      <p:sp>
        <p:nvSpPr>
          <p:cNvPr id="106509" name="Text Box 13"/>
          <p:cNvSpPr txBox="1">
            <a:spLocks noChangeArrowheads="1"/>
          </p:cNvSpPr>
          <p:nvPr/>
        </p:nvSpPr>
        <p:spPr bwMode="auto">
          <a:xfrm>
            <a:off x="4174351" y="4175180"/>
            <a:ext cx="553998" cy="120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2400" dirty="0">
                <a:solidFill>
                  <a:srgbClr val="000000"/>
                </a:solidFill>
                <a:effectLst>
                  <a:outerShdw blurRad="38100" dist="38100" dir="2700000" algn="tl">
                    <a:srgbClr val="FFFFFF"/>
                  </a:outerShdw>
                </a:effectLst>
              </a:rPr>
              <a:t>硫黄</a:t>
            </a:r>
            <a:r>
              <a:rPr lang="en-US" altLang="zh-CN" sz="2400" dirty="0">
                <a:solidFill>
                  <a:srgbClr val="000000"/>
                </a:solidFill>
                <a:effectLst>
                  <a:outerShdw blurRad="38100" dist="38100" dir="2700000" algn="tl">
                    <a:srgbClr val="FFFFFF"/>
                  </a:outerShdw>
                </a:effectLst>
              </a:rPr>
              <a:t>(S) </a:t>
            </a:r>
          </a:p>
        </p:txBody>
      </p:sp>
      <p:pic>
        <p:nvPicPr>
          <p:cNvPr id="106511" name="Picture 15" descr="sulfcry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3716338"/>
            <a:ext cx="3911600" cy="2878137"/>
          </a:xfrm>
          <a:prstGeom prst="rect">
            <a:avLst/>
          </a:prstGeom>
          <a:noFill/>
          <a:extLst>
            <a:ext uri="{909E8E84-426E-40DD-AFC4-6F175D3DCCD1}">
              <a14:hiddenFill xmlns:a14="http://schemas.microsoft.com/office/drawing/2010/main">
                <a:solidFill>
                  <a:srgbClr val="FFFFFF"/>
                </a:solidFill>
              </a14:hiddenFill>
            </a:ext>
          </a:extLst>
        </p:spPr>
      </p:pic>
      <p:pic>
        <p:nvPicPr>
          <p:cNvPr id="106513" name="Picture 17" descr="sulfur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3748088"/>
            <a:ext cx="3143250" cy="2057400"/>
          </a:xfrm>
          <a:prstGeom prst="rect">
            <a:avLst/>
          </a:prstGeom>
          <a:noFill/>
          <a:extLst>
            <a:ext uri="{909E8E84-426E-40DD-AFC4-6F175D3DCCD1}">
              <a14:hiddenFill xmlns:a14="http://schemas.microsoft.com/office/drawing/2010/main">
                <a:solidFill>
                  <a:srgbClr val="FFFFFF"/>
                </a:solidFill>
              </a14:hiddenFill>
            </a:ext>
          </a:extLst>
        </p:spPr>
      </p:pic>
      <p:sp>
        <p:nvSpPr>
          <p:cNvPr id="106514" name="Text Box 18"/>
          <p:cNvSpPr txBox="1">
            <a:spLocks noChangeArrowheads="1"/>
          </p:cNvSpPr>
          <p:nvPr/>
        </p:nvSpPr>
        <p:spPr bwMode="auto">
          <a:xfrm>
            <a:off x="827911" y="5861050"/>
            <a:ext cx="20907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effectLst>
                  <a:outerShdw blurRad="38100" dist="38100" dir="2700000" algn="tl">
                    <a:srgbClr val="000000"/>
                  </a:outerShdw>
                </a:effectLst>
              </a:rPr>
              <a:t>正交晶系 </a:t>
            </a:r>
          </a:p>
        </p:txBody>
      </p:sp>
    </p:spTree>
    <p:extLst>
      <p:ext uri="{BB962C8B-B14F-4D97-AF65-F5344CB8AC3E}">
        <p14:creationId xmlns:p14="http://schemas.microsoft.com/office/powerpoint/2010/main" val="223590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801" name="Picture 9"/>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827584" y="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61797" name="Rectangle 5"/>
          <p:cNvSpPr>
            <a:spLocks noChangeArrowheads="1"/>
          </p:cNvSpPr>
          <p:nvPr/>
        </p:nvSpPr>
        <p:spPr bwMode="auto">
          <a:xfrm>
            <a:off x="522277" y="369820"/>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dirty="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D</a:t>
            </a:r>
            <a:r>
              <a:rPr lang="en-US" altLang="zh-CN" sz="2400" b="1" baseline="-25000" dirty="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2</a:t>
            </a:r>
            <a:endParaRPr lang="en-US" altLang="zh-CN" sz="2400" b="1" dirty="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endParaRPr>
          </a:p>
        </p:txBody>
      </p:sp>
      <p:sp>
        <p:nvSpPr>
          <p:cNvPr id="161800" name="Text Box 8"/>
          <p:cNvSpPr txBox="1">
            <a:spLocks noChangeArrowheads="1"/>
          </p:cNvSpPr>
          <p:nvPr/>
        </p:nvSpPr>
        <p:spPr bwMode="auto">
          <a:xfrm>
            <a:off x="179512" y="2060848"/>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泻利盐</a:t>
            </a:r>
          </a:p>
        </p:txBody>
      </p:sp>
      <p:pic>
        <p:nvPicPr>
          <p:cNvPr id="5" name="Picture 9"/>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4932040" y="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4960775" y="332656"/>
            <a:ext cx="5838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C</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2</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v</a:t>
            </a:r>
            <a:endParaRPr lang="en-US" altLang="zh-CN" sz="2400" b="1">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endParaRPr>
          </a:p>
        </p:txBody>
      </p:sp>
      <p:sp>
        <p:nvSpPr>
          <p:cNvPr id="7" name="Text Box 7"/>
          <p:cNvSpPr txBox="1">
            <a:spLocks noChangeArrowheads="1"/>
          </p:cNvSpPr>
          <p:nvPr/>
        </p:nvSpPr>
        <p:spPr bwMode="auto">
          <a:xfrm>
            <a:off x="7510636" y="2060848"/>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异极矿</a:t>
            </a:r>
          </a:p>
        </p:txBody>
      </p:sp>
      <p:pic>
        <p:nvPicPr>
          <p:cNvPr id="8" name="Picture 14"/>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5823520" y="3024188"/>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2799184" y="234888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p:cNvPicPr>
            <a:picLocks noChangeAspect="1" noChangeArrowheads="1" noCrop="1"/>
          </p:cNvPicPr>
          <p:nvPr/>
        </p:nvPicPr>
        <p:blipFill>
          <a:blip r:embed="rId6">
            <a:extLst>
              <a:ext uri="{28A0092B-C50C-407E-A947-70E740481C1C}">
                <a14:useLocalDpi xmlns:a14="http://schemas.microsoft.com/office/drawing/2010/main" val="0"/>
              </a:ext>
            </a:extLst>
          </a:blip>
          <a:stretch>
            <a:fillRect/>
          </a:stretch>
        </p:blipFill>
        <p:spPr bwMode="auto">
          <a:xfrm>
            <a:off x="-9128" y="3024188"/>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p:cNvSpPr>
            <a:spLocks noChangeArrowheads="1"/>
          </p:cNvSpPr>
          <p:nvPr/>
        </p:nvSpPr>
        <p:spPr bwMode="auto">
          <a:xfrm>
            <a:off x="4382765" y="5877272"/>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D</a:t>
            </a:r>
            <a:r>
              <a:rPr lang="en-US" altLang="zh-CN" sz="2400" b="1" baseline="-2500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2</a:t>
            </a:r>
            <a:r>
              <a:rPr lang="en-US" altLang="zh-CN" sz="2400" b="1" i="1" baseline="-25000">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h</a:t>
            </a:r>
            <a:r>
              <a:rPr lang="en-US" altLang="zh-CN" sz="2400" b="1">
                <a:solidFill>
                  <a:srgbClr val="FF0000"/>
                </a:solidFill>
                <a:effectLst>
                  <a:outerShdw blurRad="38100" dist="38100" dir="2700000" algn="tl">
                    <a:srgbClr val="000000"/>
                  </a:outerShdw>
                </a:effectLst>
                <a:latin typeface="Times New Roman" panose="02020603050405020304" pitchFamily="18" charset="0"/>
                <a:ea typeface="宋体" pitchFamily="2" charset="-122"/>
                <a:cs typeface="Times New Roman" panose="02020603050405020304" pitchFamily="18" charset="0"/>
              </a:rPr>
              <a:t>	</a:t>
            </a:r>
          </a:p>
        </p:txBody>
      </p:sp>
      <p:sp>
        <p:nvSpPr>
          <p:cNvPr id="12" name="Text Box 8"/>
          <p:cNvSpPr txBox="1">
            <a:spLocks noChangeArrowheads="1"/>
          </p:cNvSpPr>
          <p:nvPr/>
        </p:nvSpPr>
        <p:spPr bwMode="auto">
          <a:xfrm>
            <a:off x="8018470" y="5648672"/>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黄玉</a:t>
            </a:r>
          </a:p>
        </p:txBody>
      </p:sp>
      <p:sp>
        <p:nvSpPr>
          <p:cNvPr id="13" name="Text Box 10"/>
          <p:cNvSpPr txBox="1">
            <a:spLocks noChangeArrowheads="1"/>
          </p:cNvSpPr>
          <p:nvPr/>
        </p:nvSpPr>
        <p:spPr bwMode="auto">
          <a:xfrm>
            <a:off x="2466008" y="5576664"/>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霰石</a:t>
            </a:r>
          </a:p>
        </p:txBody>
      </p:sp>
      <p:sp>
        <p:nvSpPr>
          <p:cNvPr id="14" name="Text Box 9"/>
          <p:cNvSpPr txBox="1">
            <a:spLocks noChangeArrowheads="1"/>
          </p:cNvSpPr>
          <p:nvPr/>
        </p:nvSpPr>
        <p:spPr bwMode="auto">
          <a:xfrm>
            <a:off x="4572000" y="5300950"/>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十字石</a:t>
            </a:r>
          </a:p>
        </p:txBody>
      </p:sp>
    </p:spTree>
    <p:extLst>
      <p:ext uri="{BB962C8B-B14F-4D97-AF65-F5344CB8AC3E}">
        <p14:creationId xmlns:p14="http://schemas.microsoft.com/office/powerpoint/2010/main" val="228709413"/>
      </p:ext>
    </p:extLst>
  </p:cSld>
  <p:clrMapOvr>
    <a:masterClrMapping/>
  </p:clrMapOvr>
</p:sld>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chemeClr val="tx2"/>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chemeClr val="tx2"/>
            </a:solidFill>
            <a:effectLst/>
            <a:latin typeface="Times New Roman" pitchFamily="18" charset="0"/>
            <a:ea typeface="宋体"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2589</TotalTime>
  <Words>367</Words>
  <Application>Microsoft Office PowerPoint</Application>
  <PresentationFormat>全屏显示(4:3)</PresentationFormat>
  <Paragraphs>116</Paragraphs>
  <Slides>22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楷体</vt:lpstr>
      <vt:lpstr>宋体</vt:lpstr>
      <vt:lpstr>Arial</vt:lpstr>
      <vt:lpstr>Calibri</vt:lpstr>
      <vt:lpstr>Times New Roman</vt:lpstr>
      <vt:lpstr>Wingdings</vt:lpstr>
      <vt:lpstr>诗情画意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caijun</dc:creator>
  <cp:lastModifiedBy>Jun Cai</cp:lastModifiedBy>
  <cp:revision>152</cp:revision>
  <dcterms:created xsi:type="dcterms:W3CDTF">2018-07-31T05:33:21Z</dcterms:created>
  <dcterms:modified xsi:type="dcterms:W3CDTF">2018-12-07T07:45:51Z</dcterms:modified>
</cp:coreProperties>
</file>